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Inconsolata"/>
      <p:regular r:id="rId34"/>
      <p:bold r:id="rId35"/>
    </p:embeddedFont>
    <p:embeddedFont>
      <p:font typeface="Fira Sans Extra Condensed Medium"/>
      <p:regular r:id="rId36"/>
      <p:bold r:id="rId37"/>
      <p:italic r:id="rId38"/>
      <p:boldItalic r:id="rId39"/>
    </p:embeddedFont>
    <p:embeddedFont>
      <p:font typeface="Bebas Neue"/>
      <p:regular r:id="rId40"/>
    </p:embeddedFont>
    <p:embeddedFont>
      <p:font typeface="Fira Sans Condensed Medium"/>
      <p:regular r:id="rId41"/>
      <p:bold r:id="rId42"/>
      <p:italic r:id="rId43"/>
      <p:boldItalic r:id="rId44"/>
    </p:embeddedFont>
    <p:embeddedFont>
      <p:font typeface="Work Sans Medium"/>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42" Type="http://schemas.openxmlformats.org/officeDocument/2006/relationships/font" Target="fonts/FiraSansCondensedMedium-bold.fntdata"/><Relationship Id="rId41" Type="http://schemas.openxmlformats.org/officeDocument/2006/relationships/font" Target="fonts/FiraSansCondensedMedium-regular.fntdata"/><Relationship Id="rId44" Type="http://schemas.openxmlformats.org/officeDocument/2006/relationships/font" Target="fonts/FiraSansCondensedMedium-boldItalic.fntdata"/><Relationship Id="rId43" Type="http://schemas.openxmlformats.org/officeDocument/2006/relationships/font" Target="fonts/FiraSansCondensedMedium-italic.fntdata"/><Relationship Id="rId46" Type="http://schemas.openxmlformats.org/officeDocument/2006/relationships/font" Target="fonts/WorkSansMedium-bold.fntdata"/><Relationship Id="rId45" Type="http://schemas.openxmlformats.org/officeDocument/2006/relationships/font" Target="fonts/WorkSa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WorkSansMedium-boldItalic.fntdata"/><Relationship Id="rId47" Type="http://schemas.openxmlformats.org/officeDocument/2006/relationships/font" Target="fonts/WorkSansMedium-italic.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Inconsolata-bold.fntdata"/><Relationship Id="rId34" Type="http://schemas.openxmlformats.org/officeDocument/2006/relationships/font" Target="fonts/Inconsolata-regular.fntdata"/><Relationship Id="rId37" Type="http://schemas.openxmlformats.org/officeDocument/2006/relationships/font" Target="fonts/FiraSansExtraCondensedMedium-bold.fntdata"/><Relationship Id="rId36" Type="http://schemas.openxmlformats.org/officeDocument/2006/relationships/font" Target="fonts/FiraSansExtraCondensedMedium-regular.fntdata"/><Relationship Id="rId39" Type="http://schemas.openxmlformats.org/officeDocument/2006/relationships/font" Target="fonts/FiraSansExtraCondensedMedium-boldItalic.fntdata"/><Relationship Id="rId38" Type="http://schemas.openxmlformats.org/officeDocument/2006/relationships/font" Target="fonts/FiraSansExtraCondensed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2a442458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2a442458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9fa08723b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9fa08723b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In our new approach, we trained separate models for each company using their specific stock price data. This shift allows for a more precise and tailored analysis, as each model is finely tuned to reflect the unique market dynamics and financial trends of the individual company it represents.</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Our tuning strategy is similar to that of the previous model. We experiment with different configurations of hidden layers and neurons. The correlation coefficients for these five companies are high across different configurations, ranging from around 0.983 to 0.998.</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The best performances from each company were achieved with models trained using a higher number of hidden layers and neurons, such as configurations with 2 or 3 hidden layers and 50 neurons.</a:t>
            </a:r>
            <a:endParaRPr sz="1200">
              <a:solidFill>
                <a:srgbClr val="0F0F0F"/>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9fa08723b2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9fa08723b2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key finding here is that for the combined data model the overall correlation coefficient was fairly low, at just 0.417. However, what's fascinating is that increasing the model's complexity—by adding more neurons or layers—didn't consistently improve performance. This indicates that simpler models could be enough to capture the essential patterns within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hand, the individualized company model demonstrated an impressive correlation of 0.998. We also observed that models with a greater number of neurons and layers, particularly those utilizing the tanh activation function, had a slight edge over those with logistic activation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9f4106bf2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9f4106bf2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9f306d69c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9f306d69c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a0145d5dc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a0145d5dc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9f306d69c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9f306d69c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9f306d69c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9f306d69c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9f306d69c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9f306d69c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a0145d5dc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a0145d5dc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a047bc8b2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a047bc8b2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2a442458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2a442458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9f306d69c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9f306d69c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a0145d5dc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a0145d5dc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a0145d5dc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a0145d5dc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9fa08723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9fa08723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830f96ca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830f96ca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829a5d0a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829a5d0a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9f4106bf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9f4106bf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9f4106bf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9f4106bf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9f4106bf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9f4106bf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019cdf33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019cdf33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section, </a:t>
            </a:r>
            <a:r>
              <a:rPr lang="en"/>
              <a:t>we trained our stock prediction model using a neural network.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826291706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826291706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a:t>
            </a:r>
            <a:r>
              <a:rPr lang="en">
                <a:solidFill>
                  <a:schemeClr val="dk1"/>
                </a:solidFill>
              </a:rPr>
              <a:t>Several steps were implemented in our code before initiating the training process.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Firstly, we utilized a normalization function to scale numeric vectors to a [0, 1] range. This step is crucial, as our input variables are all continuous values.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dataset include stock prices from Amazon, Google, Facebook, Netflix, and Apple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Later, During the model training phase, we tuned the model using different numbers of hidden layers, neurons per layer, and activation functions. The learning rate was set at 0.01, and the model underwent 100 training epochs.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9fa08723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9fa08723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our approach to the combined data model, we integrated stock prices from five companies. Our tuning strategy involved experimenting with 1 to 4 hidden layers and exploring neuron configurations ranging from 1 to 30 in each layer. To ensure a comprehensive analysis(噁), we trained each configuration using both logistic and tanh activation functions.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Surprisingly, the most effective result, with a correlation of 0.417, came from a relatively simple model. This top-performing setup consisted of just 1 hidden layer with three neurons, and utilized the tanh activation function. This result highlights the effectiveness of simpler model structures in capturing the complexities of stock price movements across multiple companies.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495626"/>
            <a:ext cx="5408700" cy="284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200"/>
              <a:buFont typeface="Inconsolata"/>
              <a:buNone/>
              <a:defRPr sz="7000"/>
            </a:lvl1pPr>
            <a:lvl2pPr lvl="1" algn="ctr">
              <a:spcBef>
                <a:spcPts val="0"/>
              </a:spcBef>
              <a:spcAft>
                <a:spcPts val="0"/>
              </a:spcAft>
              <a:buSzPts val="5200"/>
              <a:buFont typeface="Inconsolata"/>
              <a:buNone/>
              <a:defRPr sz="5200">
                <a:latin typeface="Inconsolata"/>
                <a:ea typeface="Inconsolata"/>
                <a:cs typeface="Inconsolata"/>
                <a:sym typeface="Inconsolata"/>
              </a:defRPr>
            </a:lvl2pPr>
            <a:lvl3pPr lvl="2" algn="ctr">
              <a:spcBef>
                <a:spcPts val="0"/>
              </a:spcBef>
              <a:spcAft>
                <a:spcPts val="0"/>
              </a:spcAft>
              <a:buSzPts val="5200"/>
              <a:buFont typeface="Inconsolata"/>
              <a:buNone/>
              <a:defRPr sz="5200">
                <a:latin typeface="Inconsolata"/>
                <a:ea typeface="Inconsolata"/>
                <a:cs typeface="Inconsolata"/>
                <a:sym typeface="Inconsolata"/>
              </a:defRPr>
            </a:lvl3pPr>
            <a:lvl4pPr lvl="3" algn="ctr">
              <a:spcBef>
                <a:spcPts val="0"/>
              </a:spcBef>
              <a:spcAft>
                <a:spcPts val="0"/>
              </a:spcAft>
              <a:buSzPts val="5200"/>
              <a:buFont typeface="Inconsolata"/>
              <a:buNone/>
              <a:defRPr sz="5200">
                <a:latin typeface="Inconsolata"/>
                <a:ea typeface="Inconsolata"/>
                <a:cs typeface="Inconsolata"/>
                <a:sym typeface="Inconsolata"/>
              </a:defRPr>
            </a:lvl4pPr>
            <a:lvl5pPr lvl="4" algn="ctr">
              <a:spcBef>
                <a:spcPts val="0"/>
              </a:spcBef>
              <a:spcAft>
                <a:spcPts val="0"/>
              </a:spcAft>
              <a:buSzPts val="5200"/>
              <a:buFont typeface="Inconsolata"/>
              <a:buNone/>
              <a:defRPr sz="5200">
                <a:latin typeface="Inconsolata"/>
                <a:ea typeface="Inconsolata"/>
                <a:cs typeface="Inconsolata"/>
                <a:sym typeface="Inconsolata"/>
              </a:defRPr>
            </a:lvl5pPr>
            <a:lvl6pPr lvl="5" algn="ctr">
              <a:spcBef>
                <a:spcPts val="0"/>
              </a:spcBef>
              <a:spcAft>
                <a:spcPts val="0"/>
              </a:spcAft>
              <a:buSzPts val="5200"/>
              <a:buFont typeface="Inconsolata"/>
              <a:buNone/>
              <a:defRPr sz="5200">
                <a:latin typeface="Inconsolata"/>
                <a:ea typeface="Inconsolata"/>
                <a:cs typeface="Inconsolata"/>
                <a:sym typeface="Inconsolata"/>
              </a:defRPr>
            </a:lvl6pPr>
            <a:lvl7pPr lvl="6" algn="ctr">
              <a:spcBef>
                <a:spcPts val="0"/>
              </a:spcBef>
              <a:spcAft>
                <a:spcPts val="0"/>
              </a:spcAft>
              <a:buSzPts val="5200"/>
              <a:buFont typeface="Inconsolata"/>
              <a:buNone/>
              <a:defRPr sz="5200">
                <a:latin typeface="Inconsolata"/>
                <a:ea typeface="Inconsolata"/>
                <a:cs typeface="Inconsolata"/>
                <a:sym typeface="Inconsolata"/>
              </a:defRPr>
            </a:lvl7pPr>
            <a:lvl8pPr lvl="7" algn="ctr">
              <a:spcBef>
                <a:spcPts val="0"/>
              </a:spcBef>
              <a:spcAft>
                <a:spcPts val="0"/>
              </a:spcAft>
              <a:buSzPts val="5200"/>
              <a:buFont typeface="Inconsolata"/>
              <a:buNone/>
              <a:defRPr sz="5200">
                <a:latin typeface="Inconsolata"/>
                <a:ea typeface="Inconsolata"/>
                <a:cs typeface="Inconsolata"/>
                <a:sym typeface="Inconsolata"/>
              </a:defRPr>
            </a:lvl8pPr>
            <a:lvl9pPr lvl="8" algn="ctr">
              <a:spcBef>
                <a:spcPts val="0"/>
              </a:spcBef>
              <a:spcAft>
                <a:spcPts val="0"/>
              </a:spcAft>
              <a:buSzPts val="5200"/>
              <a:buFont typeface="Inconsolata"/>
              <a:buNone/>
              <a:defRPr sz="5200">
                <a:latin typeface="Inconsolata"/>
                <a:ea typeface="Inconsolata"/>
                <a:cs typeface="Inconsolata"/>
                <a:sym typeface="Inconsolata"/>
              </a:defRPr>
            </a:lvl9pPr>
          </a:lstStyle>
          <a:p/>
        </p:txBody>
      </p:sp>
      <p:sp>
        <p:nvSpPr>
          <p:cNvPr id="11" name="Google Shape;11;p2"/>
          <p:cNvSpPr txBox="1"/>
          <p:nvPr>
            <p:ph idx="1" type="subTitle"/>
          </p:nvPr>
        </p:nvSpPr>
        <p:spPr>
          <a:xfrm>
            <a:off x="713225" y="4010175"/>
            <a:ext cx="7717500" cy="592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a:off x="4746650" y="953825"/>
            <a:ext cx="4516200" cy="4516200"/>
          </a:xfrm>
          <a:prstGeom prst="ellipse">
            <a:avLst/>
          </a:prstGeom>
          <a:gradFill>
            <a:gsLst>
              <a:gs pos="0">
                <a:srgbClr val="4C9484">
                  <a:alpha val="38039"/>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826274" y="-1017626"/>
            <a:ext cx="4310400" cy="4310400"/>
          </a:xfrm>
          <a:prstGeom prst="ellipse">
            <a:avLst/>
          </a:prstGeom>
          <a:gradFill>
            <a:gsLst>
              <a:gs pos="0">
                <a:srgbClr val="B8B9C0">
                  <a:alpha val="5921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1"/>
          <p:cNvSpPr txBox="1"/>
          <p:nvPr>
            <p:ph hasCustomPrompt="1" type="title"/>
          </p:nvPr>
        </p:nvSpPr>
        <p:spPr>
          <a:xfrm>
            <a:off x="698550" y="1106125"/>
            <a:ext cx="7137300" cy="16443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12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 name="Google Shape;66;p11"/>
          <p:cNvSpPr txBox="1"/>
          <p:nvPr>
            <p:ph idx="1" type="subTitle"/>
          </p:nvPr>
        </p:nvSpPr>
        <p:spPr>
          <a:xfrm>
            <a:off x="698550" y="3321321"/>
            <a:ext cx="4965900" cy="764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7" name="Google Shape;67;p11"/>
          <p:cNvSpPr/>
          <p:nvPr/>
        </p:nvSpPr>
        <p:spPr>
          <a:xfrm>
            <a:off x="6419175" y="1901137"/>
            <a:ext cx="4516200" cy="45162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4345624" y="-1246589"/>
            <a:ext cx="4310400" cy="43104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9" name="Google Shape;69;p11"/>
          <p:cNvSpPr/>
          <p:nvPr/>
        </p:nvSpPr>
        <p:spPr>
          <a:xfrm>
            <a:off x="-975401" y="3165549"/>
            <a:ext cx="4310400" cy="43104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 name="Google Shape;7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1" name="Shape 71"/>
        <p:cNvGrpSpPr/>
        <p:nvPr/>
      </p:nvGrpSpPr>
      <p:grpSpPr>
        <a:xfrm>
          <a:off x="0" y="0"/>
          <a:ext cx="0" cy="0"/>
          <a:chOff x="0" y="0"/>
          <a:chExt cx="0" cy="0"/>
        </a:xfrm>
      </p:grpSpPr>
      <p:sp>
        <p:nvSpPr>
          <p:cNvPr id="72" name="Google Shape;7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_1">
    <p:spTree>
      <p:nvGrpSpPr>
        <p:cNvPr id="73" name="Shape 73"/>
        <p:cNvGrpSpPr/>
        <p:nvPr/>
      </p:nvGrpSpPr>
      <p:grpSpPr>
        <a:xfrm>
          <a:off x="0" y="0"/>
          <a:ext cx="0" cy="0"/>
          <a:chOff x="0" y="0"/>
          <a:chExt cx="0" cy="0"/>
        </a:xfrm>
      </p:grpSpPr>
      <p:sp>
        <p:nvSpPr>
          <p:cNvPr id="74" name="Google Shape;74;p13"/>
          <p:cNvSpPr txBox="1"/>
          <p:nvPr>
            <p:ph type="ctrTitle"/>
          </p:nvPr>
        </p:nvSpPr>
        <p:spPr>
          <a:xfrm flipH="1">
            <a:off x="1415725" y="1509850"/>
            <a:ext cx="2395800" cy="8184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5" name="Google Shape;75;p13"/>
          <p:cNvSpPr txBox="1"/>
          <p:nvPr>
            <p:ph idx="1" type="subTitle"/>
          </p:nvPr>
        </p:nvSpPr>
        <p:spPr>
          <a:xfrm flipH="1">
            <a:off x="1415975" y="2328350"/>
            <a:ext cx="2395500" cy="628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hasCustomPrompt="1" idx="2" type="title"/>
          </p:nvPr>
        </p:nvSpPr>
        <p:spPr>
          <a:xfrm flipH="1">
            <a:off x="720753" y="1263787"/>
            <a:ext cx="733500" cy="1353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4800"/>
              <a:buNone/>
              <a:defRPr sz="39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3"/>
          <p:cNvSpPr txBox="1"/>
          <p:nvPr>
            <p:ph idx="3" type="ctrTitle"/>
          </p:nvPr>
        </p:nvSpPr>
        <p:spPr>
          <a:xfrm>
            <a:off x="4829051" y="1509859"/>
            <a:ext cx="2395800" cy="8184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8" name="Google Shape;78;p13"/>
          <p:cNvSpPr txBox="1"/>
          <p:nvPr>
            <p:ph idx="4" type="subTitle"/>
          </p:nvPr>
        </p:nvSpPr>
        <p:spPr>
          <a:xfrm>
            <a:off x="4829025" y="2328350"/>
            <a:ext cx="2395500" cy="628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9" name="Google Shape;79;p13"/>
          <p:cNvSpPr txBox="1"/>
          <p:nvPr>
            <p:ph hasCustomPrompt="1" idx="5" type="title"/>
          </p:nvPr>
        </p:nvSpPr>
        <p:spPr>
          <a:xfrm>
            <a:off x="4133313" y="1267087"/>
            <a:ext cx="733500" cy="135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4800"/>
              <a:buNone/>
              <a:defRPr sz="39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13"/>
          <p:cNvSpPr txBox="1"/>
          <p:nvPr>
            <p:ph idx="6" type="ctrTitle"/>
          </p:nvPr>
        </p:nvSpPr>
        <p:spPr>
          <a:xfrm flipH="1">
            <a:off x="1415723" y="3091750"/>
            <a:ext cx="2395800" cy="8184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81" name="Google Shape;81;p13"/>
          <p:cNvSpPr txBox="1"/>
          <p:nvPr>
            <p:ph idx="7" type="subTitle"/>
          </p:nvPr>
        </p:nvSpPr>
        <p:spPr>
          <a:xfrm flipH="1">
            <a:off x="1415771" y="3907446"/>
            <a:ext cx="2395500" cy="628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2" name="Google Shape;82;p13"/>
          <p:cNvSpPr txBox="1"/>
          <p:nvPr>
            <p:ph hasCustomPrompt="1" idx="8" type="title"/>
          </p:nvPr>
        </p:nvSpPr>
        <p:spPr>
          <a:xfrm flipH="1">
            <a:off x="723428" y="2846638"/>
            <a:ext cx="733500" cy="135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4800"/>
              <a:buNone/>
              <a:defRPr sz="39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3"/>
          <p:cNvSpPr txBox="1"/>
          <p:nvPr>
            <p:ph idx="9" type="ctrTitle"/>
          </p:nvPr>
        </p:nvSpPr>
        <p:spPr>
          <a:xfrm>
            <a:off x="4829053" y="3091759"/>
            <a:ext cx="2395800" cy="8184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84" name="Google Shape;84;p13"/>
          <p:cNvSpPr txBox="1"/>
          <p:nvPr>
            <p:ph idx="13" type="subTitle"/>
          </p:nvPr>
        </p:nvSpPr>
        <p:spPr>
          <a:xfrm>
            <a:off x="4829054" y="3907446"/>
            <a:ext cx="2395500" cy="628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3"/>
          <p:cNvSpPr txBox="1"/>
          <p:nvPr>
            <p:ph hasCustomPrompt="1" idx="14" type="title"/>
          </p:nvPr>
        </p:nvSpPr>
        <p:spPr>
          <a:xfrm>
            <a:off x="4130513" y="2846638"/>
            <a:ext cx="733500" cy="135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4800"/>
              <a:buNone/>
              <a:defRPr sz="39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3"/>
          <p:cNvSpPr txBox="1"/>
          <p:nvPr>
            <p:ph idx="15" type="ctrTitle"/>
          </p:nvPr>
        </p:nvSpPr>
        <p:spPr>
          <a:xfrm>
            <a:off x="715450" y="436050"/>
            <a:ext cx="77130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3"/>
          <p:cNvSpPr/>
          <p:nvPr/>
        </p:nvSpPr>
        <p:spPr>
          <a:xfrm>
            <a:off x="7170050" y="1976500"/>
            <a:ext cx="3647700" cy="3647700"/>
          </a:xfrm>
          <a:prstGeom prst="ellipse">
            <a:avLst/>
          </a:prstGeom>
          <a:gradFill>
            <a:gsLst>
              <a:gs pos="0">
                <a:srgbClr val="4C9484">
                  <a:alpha val="57647"/>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347650" y="-809450"/>
            <a:ext cx="2697900" cy="26979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90" name="Shape 90"/>
        <p:cNvGrpSpPr/>
        <p:nvPr/>
      </p:nvGrpSpPr>
      <p:grpSpPr>
        <a:xfrm>
          <a:off x="0" y="0"/>
          <a:ext cx="0" cy="0"/>
          <a:chOff x="0" y="0"/>
          <a:chExt cx="0" cy="0"/>
        </a:xfrm>
      </p:grpSpPr>
      <p:sp>
        <p:nvSpPr>
          <p:cNvPr id="91" name="Google Shape;91;p14"/>
          <p:cNvSpPr txBox="1"/>
          <p:nvPr>
            <p:ph type="title"/>
          </p:nvPr>
        </p:nvSpPr>
        <p:spPr>
          <a:xfrm>
            <a:off x="713225" y="4127083"/>
            <a:ext cx="3310200" cy="481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b="0" sz="2100">
                <a:latin typeface="Work Sans Medium"/>
                <a:ea typeface="Work Sans Medium"/>
                <a:cs typeface="Work Sans Medium"/>
                <a:sym typeface="Work Sa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14"/>
          <p:cNvSpPr txBox="1"/>
          <p:nvPr>
            <p:ph idx="1" type="subTitle"/>
          </p:nvPr>
        </p:nvSpPr>
        <p:spPr>
          <a:xfrm>
            <a:off x="713225" y="1073608"/>
            <a:ext cx="4596000" cy="17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5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3" name="Google Shape;93;p14"/>
          <p:cNvSpPr/>
          <p:nvPr/>
        </p:nvSpPr>
        <p:spPr>
          <a:xfrm>
            <a:off x="-74175" y="2702400"/>
            <a:ext cx="1600" cy="1600"/>
          </a:xfrm>
          <a:custGeom>
            <a:rect b="b" l="l" r="r" t="t"/>
            <a:pathLst>
              <a:path extrusionOk="0" h="64" w="64">
                <a:moveTo>
                  <a:pt x="63" y="0"/>
                </a:moveTo>
                <a:cubicBezTo>
                  <a:pt x="21" y="21"/>
                  <a:pt x="0" y="21"/>
                  <a:pt x="0" y="63"/>
                </a:cubicBezTo>
                <a:cubicBezTo>
                  <a:pt x="42" y="63"/>
                  <a:pt x="63" y="21"/>
                  <a:pt x="63" y="0"/>
                </a:cubicBez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72600" y="2702400"/>
            <a:ext cx="25" cy="25"/>
          </a:xfrm>
          <a:custGeom>
            <a:rect b="b" l="l" r="r" t="t"/>
            <a:pathLst>
              <a:path extrusionOk="0" h="1" w="1">
                <a:moveTo>
                  <a:pt x="0" y="0"/>
                </a:moveTo>
                <a:lnTo>
                  <a:pt x="0" y="0"/>
                </a:ln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5233425" y="-1776250"/>
            <a:ext cx="4763700" cy="4763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7812250" y="812675"/>
            <a:ext cx="2442600" cy="24426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5"/>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0" name="Google Shape;100;p15"/>
          <p:cNvSpPr/>
          <p:nvPr/>
        </p:nvSpPr>
        <p:spPr>
          <a:xfrm>
            <a:off x="7944150" y="2874975"/>
            <a:ext cx="3647700" cy="3647700"/>
          </a:xfrm>
          <a:prstGeom prst="ellipse">
            <a:avLst/>
          </a:prstGeom>
          <a:gradFill>
            <a:gsLst>
              <a:gs pos="0">
                <a:schemeClr val="dk2"/>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1391350" y="258825"/>
            <a:ext cx="2697900" cy="26979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03" name="Shape 103"/>
        <p:cNvGrpSpPr/>
        <p:nvPr/>
      </p:nvGrpSpPr>
      <p:grpSpPr>
        <a:xfrm>
          <a:off x="0" y="0"/>
          <a:ext cx="0" cy="0"/>
          <a:chOff x="0" y="0"/>
          <a:chExt cx="0" cy="0"/>
        </a:xfrm>
      </p:grpSpPr>
      <p:sp>
        <p:nvSpPr>
          <p:cNvPr id="104" name="Google Shape;104;p16"/>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5" name="Google Shape;105;p16"/>
          <p:cNvSpPr/>
          <p:nvPr/>
        </p:nvSpPr>
        <p:spPr>
          <a:xfrm>
            <a:off x="-2454225" y="2649100"/>
            <a:ext cx="3647700" cy="36477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7931625" y="-6038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08" name="Shape 108"/>
        <p:cNvGrpSpPr/>
        <p:nvPr/>
      </p:nvGrpSpPr>
      <p:grpSpPr>
        <a:xfrm>
          <a:off x="0" y="0"/>
          <a:ext cx="0" cy="0"/>
          <a:chOff x="0" y="0"/>
          <a:chExt cx="0" cy="0"/>
        </a:xfrm>
      </p:grpSpPr>
      <p:sp>
        <p:nvSpPr>
          <p:cNvPr id="109" name="Google Shape;109;p17"/>
          <p:cNvSpPr/>
          <p:nvPr/>
        </p:nvSpPr>
        <p:spPr>
          <a:xfrm>
            <a:off x="5375825" y="-1776250"/>
            <a:ext cx="4763700" cy="47637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11" name="Google Shape;111;p17"/>
          <p:cNvSpPr/>
          <p:nvPr/>
        </p:nvSpPr>
        <p:spPr>
          <a:xfrm>
            <a:off x="-1325425" y="3628450"/>
            <a:ext cx="2555400" cy="2555400"/>
          </a:xfrm>
          <a:prstGeom prst="ellipse">
            <a:avLst/>
          </a:prstGeom>
          <a:gradFill>
            <a:gsLst>
              <a:gs pos="0">
                <a:srgbClr val="4C9484">
                  <a:alpha val="64313"/>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13" name="Shape 113"/>
        <p:cNvGrpSpPr/>
        <p:nvPr/>
      </p:nvGrpSpPr>
      <p:grpSpPr>
        <a:xfrm>
          <a:off x="0" y="0"/>
          <a:ext cx="0" cy="0"/>
          <a:chOff x="0" y="0"/>
          <a:chExt cx="0" cy="0"/>
        </a:xfrm>
      </p:grpSpPr>
      <p:sp>
        <p:nvSpPr>
          <p:cNvPr id="114" name="Google Shape;114;p18"/>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15" name="Google Shape;115;p18"/>
          <p:cNvSpPr/>
          <p:nvPr/>
        </p:nvSpPr>
        <p:spPr>
          <a:xfrm>
            <a:off x="-2715300" y="2289150"/>
            <a:ext cx="4763700" cy="47637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7416100" y="-1348725"/>
            <a:ext cx="2937600" cy="29376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18" name="Shape 118"/>
        <p:cNvGrpSpPr/>
        <p:nvPr/>
      </p:nvGrpSpPr>
      <p:grpSpPr>
        <a:xfrm>
          <a:off x="0" y="0"/>
          <a:ext cx="0" cy="0"/>
          <a:chOff x="0" y="0"/>
          <a:chExt cx="0" cy="0"/>
        </a:xfrm>
      </p:grpSpPr>
      <p:sp>
        <p:nvSpPr>
          <p:cNvPr id="119" name="Google Shape;119;p19"/>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20" name="Google Shape;120;p19"/>
          <p:cNvSpPr/>
          <p:nvPr/>
        </p:nvSpPr>
        <p:spPr>
          <a:xfrm>
            <a:off x="7254450" y="2609475"/>
            <a:ext cx="3647700" cy="3647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1559500" y="-636350"/>
            <a:ext cx="2697900" cy="2697900"/>
          </a:xfrm>
          <a:prstGeom prst="ellipse">
            <a:avLst/>
          </a:prstGeom>
          <a:gradFill>
            <a:gsLst>
              <a:gs pos="0">
                <a:schemeClr val="dk2"/>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123" name="Shape 123"/>
        <p:cNvGrpSpPr/>
        <p:nvPr/>
      </p:nvGrpSpPr>
      <p:grpSpPr>
        <a:xfrm>
          <a:off x="0" y="0"/>
          <a:ext cx="0" cy="0"/>
          <a:chOff x="0" y="0"/>
          <a:chExt cx="0" cy="0"/>
        </a:xfrm>
      </p:grpSpPr>
      <p:sp>
        <p:nvSpPr>
          <p:cNvPr id="124" name="Google Shape;124;p20"/>
          <p:cNvSpPr/>
          <p:nvPr/>
        </p:nvSpPr>
        <p:spPr>
          <a:xfrm>
            <a:off x="5375825" y="-1776250"/>
            <a:ext cx="4763700" cy="4763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ph type="ctrTitle"/>
          </p:nvPr>
        </p:nvSpPr>
        <p:spPr>
          <a:xfrm>
            <a:off x="708625" y="428483"/>
            <a:ext cx="7726800" cy="1143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26" name="Google Shape;12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713188" y="1600025"/>
            <a:ext cx="4284300" cy="1092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hasCustomPrompt="1" idx="2" type="title"/>
          </p:nvPr>
        </p:nvSpPr>
        <p:spPr>
          <a:xfrm>
            <a:off x="2436154" y="140559"/>
            <a:ext cx="2561400" cy="12162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 name="Google Shape;17;p3"/>
          <p:cNvSpPr txBox="1"/>
          <p:nvPr>
            <p:ph idx="1" type="subTitle"/>
          </p:nvPr>
        </p:nvSpPr>
        <p:spPr>
          <a:xfrm>
            <a:off x="713225" y="4166097"/>
            <a:ext cx="4284300" cy="542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 name="Google Shape;18;p3"/>
          <p:cNvSpPr/>
          <p:nvPr/>
        </p:nvSpPr>
        <p:spPr>
          <a:xfrm flipH="1">
            <a:off x="2798475" y="1637175"/>
            <a:ext cx="4131300" cy="41313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flipH="1">
            <a:off x="-608450" y="-540550"/>
            <a:ext cx="3685500" cy="36855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ph idx="3" type="pic"/>
          </p:nvPr>
        </p:nvSpPr>
        <p:spPr>
          <a:xfrm>
            <a:off x="5164500" y="0"/>
            <a:ext cx="3979500" cy="5143500"/>
          </a:xfrm>
          <a:prstGeom prst="rect">
            <a:avLst/>
          </a:prstGeom>
          <a:noFill/>
          <a:ln>
            <a:noFill/>
          </a:ln>
        </p:spPr>
      </p:sp>
      <p:sp>
        <p:nvSpPr>
          <p:cNvPr id="21" name="Google Shape;2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127" name="Shape 127"/>
        <p:cNvGrpSpPr/>
        <p:nvPr/>
      </p:nvGrpSpPr>
      <p:grpSpPr>
        <a:xfrm>
          <a:off x="0" y="0"/>
          <a:ext cx="0" cy="0"/>
          <a:chOff x="0" y="0"/>
          <a:chExt cx="0" cy="0"/>
        </a:xfrm>
      </p:grpSpPr>
      <p:sp>
        <p:nvSpPr>
          <p:cNvPr id="128" name="Google Shape;128;p21"/>
          <p:cNvSpPr/>
          <p:nvPr/>
        </p:nvSpPr>
        <p:spPr>
          <a:xfrm>
            <a:off x="5558825" y="-1507975"/>
            <a:ext cx="4763700" cy="4763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0" name="Google Shape;130;p21"/>
          <p:cNvSpPr/>
          <p:nvPr/>
        </p:nvSpPr>
        <p:spPr>
          <a:xfrm>
            <a:off x="-1786025" y="3187200"/>
            <a:ext cx="3647700" cy="3647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132" name="Shape 132"/>
        <p:cNvGrpSpPr/>
        <p:nvPr/>
      </p:nvGrpSpPr>
      <p:grpSpPr>
        <a:xfrm>
          <a:off x="0" y="0"/>
          <a:ext cx="0" cy="0"/>
          <a:chOff x="0" y="0"/>
          <a:chExt cx="0" cy="0"/>
        </a:xfrm>
      </p:grpSpPr>
      <p:sp>
        <p:nvSpPr>
          <p:cNvPr id="133" name="Google Shape;133;p22"/>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4" name="Google Shape;134;p22"/>
          <p:cNvSpPr/>
          <p:nvPr/>
        </p:nvSpPr>
        <p:spPr>
          <a:xfrm rot="-1674204">
            <a:off x="7568418" y="215952"/>
            <a:ext cx="3647575" cy="3647575"/>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rot="-1674432">
            <a:off x="6927657" y="-576384"/>
            <a:ext cx="2697841" cy="2697841"/>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rot="-1674432">
            <a:off x="-1256118" y="3214616"/>
            <a:ext cx="2697841" cy="2697841"/>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9">
    <p:spTree>
      <p:nvGrpSpPr>
        <p:cNvPr id="138" name="Shape 138"/>
        <p:cNvGrpSpPr/>
        <p:nvPr/>
      </p:nvGrpSpPr>
      <p:grpSpPr>
        <a:xfrm>
          <a:off x="0" y="0"/>
          <a:ext cx="0" cy="0"/>
          <a:chOff x="0" y="0"/>
          <a:chExt cx="0" cy="0"/>
        </a:xfrm>
      </p:grpSpPr>
      <p:sp>
        <p:nvSpPr>
          <p:cNvPr id="139" name="Google Shape;139;p23"/>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40" name="Google Shape;140;p23"/>
          <p:cNvSpPr/>
          <p:nvPr/>
        </p:nvSpPr>
        <p:spPr>
          <a:xfrm>
            <a:off x="-1804250" y="2312175"/>
            <a:ext cx="4763700" cy="4763700"/>
          </a:xfrm>
          <a:prstGeom prst="ellipse">
            <a:avLst/>
          </a:prstGeom>
          <a:gradFill>
            <a:gsLst>
              <a:gs pos="0">
                <a:srgbClr val="4C9484">
                  <a:alpha val="57647"/>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7371600" y="-953075"/>
            <a:ext cx="2937600" cy="29376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10">
    <p:spTree>
      <p:nvGrpSpPr>
        <p:cNvPr id="143" name="Shape 143"/>
        <p:cNvGrpSpPr/>
        <p:nvPr/>
      </p:nvGrpSpPr>
      <p:grpSpPr>
        <a:xfrm>
          <a:off x="0" y="0"/>
          <a:ext cx="0" cy="0"/>
          <a:chOff x="0" y="0"/>
          <a:chExt cx="0" cy="0"/>
        </a:xfrm>
      </p:grpSpPr>
      <p:sp>
        <p:nvSpPr>
          <p:cNvPr id="144" name="Google Shape;144;p24"/>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45" name="Google Shape;145;p24"/>
          <p:cNvSpPr/>
          <p:nvPr/>
        </p:nvSpPr>
        <p:spPr>
          <a:xfrm>
            <a:off x="-1351300" y="3243450"/>
            <a:ext cx="3647700" cy="36477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5016900" y="26857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2211125" y="387100"/>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3595625" y="3415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6410350" y="22717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TITLE_ONLY_11">
    <p:spTree>
      <p:nvGrpSpPr>
        <p:cNvPr id="151" name="Shape 151"/>
        <p:cNvGrpSpPr/>
        <p:nvPr/>
      </p:nvGrpSpPr>
      <p:grpSpPr>
        <a:xfrm>
          <a:off x="0" y="0"/>
          <a:ext cx="0" cy="0"/>
          <a:chOff x="0" y="0"/>
          <a:chExt cx="0" cy="0"/>
        </a:xfrm>
      </p:grpSpPr>
      <p:sp>
        <p:nvSpPr>
          <p:cNvPr id="152" name="Google Shape;152;p25"/>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53" name="Google Shape;153;p25"/>
          <p:cNvSpPr/>
          <p:nvPr/>
        </p:nvSpPr>
        <p:spPr>
          <a:xfrm rot="-1674432">
            <a:off x="-995293" y="3564341"/>
            <a:ext cx="2697841" cy="2697841"/>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rot="-1674204">
            <a:off x="7853793" y="-1135948"/>
            <a:ext cx="3647575" cy="3647575"/>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TITLE_ONLY_12">
    <p:spTree>
      <p:nvGrpSpPr>
        <p:cNvPr id="156" name="Shape 156"/>
        <p:cNvGrpSpPr/>
        <p:nvPr/>
      </p:nvGrpSpPr>
      <p:grpSpPr>
        <a:xfrm>
          <a:off x="0" y="0"/>
          <a:ext cx="0" cy="0"/>
          <a:chOff x="0" y="0"/>
          <a:chExt cx="0" cy="0"/>
        </a:xfrm>
      </p:grpSpPr>
      <p:sp>
        <p:nvSpPr>
          <p:cNvPr id="157" name="Google Shape;157;p26"/>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58" name="Google Shape;158;p26"/>
          <p:cNvSpPr/>
          <p:nvPr/>
        </p:nvSpPr>
        <p:spPr>
          <a:xfrm rot="-1674204">
            <a:off x="-1936632" y="2915427"/>
            <a:ext cx="3647575" cy="3647575"/>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rot="-1674432">
            <a:off x="7486507" y="-726234"/>
            <a:ext cx="2697841" cy="2697841"/>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TITLE_ONLY_13">
    <p:spTree>
      <p:nvGrpSpPr>
        <p:cNvPr id="161" name="Shape 161"/>
        <p:cNvGrpSpPr/>
        <p:nvPr/>
      </p:nvGrpSpPr>
      <p:grpSpPr>
        <a:xfrm>
          <a:off x="0" y="0"/>
          <a:ext cx="0" cy="0"/>
          <a:chOff x="0" y="0"/>
          <a:chExt cx="0" cy="0"/>
        </a:xfrm>
      </p:grpSpPr>
      <p:sp>
        <p:nvSpPr>
          <p:cNvPr id="162" name="Google Shape;162;p27"/>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63" name="Google Shape;163;p27"/>
          <p:cNvSpPr/>
          <p:nvPr/>
        </p:nvSpPr>
        <p:spPr>
          <a:xfrm>
            <a:off x="6725375" y="-1738825"/>
            <a:ext cx="4131300" cy="41313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2630800" y="278805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TITLE_ONLY_14">
    <p:spTree>
      <p:nvGrpSpPr>
        <p:cNvPr id="166" name="Shape 166"/>
        <p:cNvGrpSpPr/>
        <p:nvPr/>
      </p:nvGrpSpPr>
      <p:grpSpPr>
        <a:xfrm>
          <a:off x="0" y="0"/>
          <a:ext cx="0" cy="0"/>
          <a:chOff x="0" y="0"/>
          <a:chExt cx="0" cy="0"/>
        </a:xfrm>
      </p:grpSpPr>
      <p:sp>
        <p:nvSpPr>
          <p:cNvPr id="167" name="Google Shape;167;p28"/>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68" name="Google Shape;168;p28"/>
          <p:cNvSpPr/>
          <p:nvPr/>
        </p:nvSpPr>
        <p:spPr>
          <a:xfrm>
            <a:off x="6711175" y="-396400"/>
            <a:ext cx="4763700" cy="4763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a:off x="-654650" y="3297075"/>
            <a:ext cx="2555400" cy="25554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TITLE_ONLY_15">
    <p:spTree>
      <p:nvGrpSpPr>
        <p:cNvPr id="171" name="Shape 171"/>
        <p:cNvGrpSpPr/>
        <p:nvPr/>
      </p:nvGrpSpPr>
      <p:grpSpPr>
        <a:xfrm>
          <a:off x="0" y="0"/>
          <a:ext cx="0" cy="0"/>
          <a:chOff x="0" y="0"/>
          <a:chExt cx="0" cy="0"/>
        </a:xfrm>
      </p:grpSpPr>
      <p:sp>
        <p:nvSpPr>
          <p:cNvPr id="172" name="Google Shape;172;p29"/>
          <p:cNvSpPr txBox="1"/>
          <p:nvPr>
            <p:ph type="ctrTitle"/>
          </p:nvPr>
        </p:nvSpPr>
        <p:spPr>
          <a:xfrm>
            <a:off x="708625" y="341525"/>
            <a:ext cx="7726800" cy="642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73" name="Google Shape;173;p29"/>
          <p:cNvSpPr/>
          <p:nvPr/>
        </p:nvSpPr>
        <p:spPr>
          <a:xfrm>
            <a:off x="6162175" y="-2320450"/>
            <a:ext cx="4763700" cy="47637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3813525" y="-2072500"/>
            <a:ext cx="3348900" cy="33489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TITLE_ONLY_16">
    <p:spTree>
      <p:nvGrpSpPr>
        <p:cNvPr id="176" name="Shape 176"/>
        <p:cNvGrpSpPr/>
        <p:nvPr/>
      </p:nvGrpSpPr>
      <p:grpSpPr>
        <a:xfrm>
          <a:off x="0" y="0"/>
          <a:ext cx="0" cy="0"/>
          <a:chOff x="0" y="0"/>
          <a:chExt cx="0" cy="0"/>
        </a:xfrm>
      </p:grpSpPr>
      <p:sp>
        <p:nvSpPr>
          <p:cNvPr id="177" name="Google Shape;177;p30"/>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78" name="Google Shape;178;p30"/>
          <p:cNvSpPr/>
          <p:nvPr/>
        </p:nvSpPr>
        <p:spPr>
          <a:xfrm>
            <a:off x="6389050" y="2315750"/>
            <a:ext cx="4131300" cy="41313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a:off x="-2188800" y="-60930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4"/>
          <p:cNvSpPr txBox="1"/>
          <p:nvPr>
            <p:ph idx="1" type="subTitle"/>
          </p:nvPr>
        </p:nvSpPr>
        <p:spPr>
          <a:xfrm>
            <a:off x="712350" y="1092375"/>
            <a:ext cx="7719300" cy="4077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1200"/>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p:txBody>
      </p:sp>
      <p:sp>
        <p:nvSpPr>
          <p:cNvPr id="25" name="Google Shape;25;p4"/>
          <p:cNvSpPr/>
          <p:nvPr/>
        </p:nvSpPr>
        <p:spPr>
          <a:xfrm>
            <a:off x="7604625" y="3885625"/>
            <a:ext cx="2555400" cy="25554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1973425" y="-2063100"/>
            <a:ext cx="4763700" cy="4763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TITLE_ONLY_17">
    <p:spTree>
      <p:nvGrpSpPr>
        <p:cNvPr id="181" name="Shape 181"/>
        <p:cNvGrpSpPr/>
        <p:nvPr/>
      </p:nvGrpSpPr>
      <p:grpSpPr>
        <a:xfrm>
          <a:off x="0" y="0"/>
          <a:ext cx="0" cy="0"/>
          <a:chOff x="0" y="0"/>
          <a:chExt cx="0" cy="0"/>
        </a:xfrm>
      </p:grpSpPr>
      <p:sp>
        <p:nvSpPr>
          <p:cNvPr id="182" name="Google Shape;182;p31"/>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83" name="Google Shape;183;p31"/>
          <p:cNvSpPr/>
          <p:nvPr/>
        </p:nvSpPr>
        <p:spPr>
          <a:xfrm>
            <a:off x="6725375" y="-1738825"/>
            <a:ext cx="4131300" cy="41313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2624025" y="2808375"/>
            <a:ext cx="3685500" cy="36855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8">
  <p:cSld name="TITLE_ONLY_18">
    <p:spTree>
      <p:nvGrpSpPr>
        <p:cNvPr id="186" name="Shape 186"/>
        <p:cNvGrpSpPr/>
        <p:nvPr/>
      </p:nvGrpSpPr>
      <p:grpSpPr>
        <a:xfrm>
          <a:off x="0" y="0"/>
          <a:ext cx="0" cy="0"/>
          <a:chOff x="0" y="0"/>
          <a:chExt cx="0" cy="0"/>
        </a:xfrm>
      </p:grpSpPr>
      <p:sp>
        <p:nvSpPr>
          <p:cNvPr id="187" name="Google Shape;187;p32"/>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88" name="Google Shape;188;p32"/>
          <p:cNvSpPr/>
          <p:nvPr/>
        </p:nvSpPr>
        <p:spPr>
          <a:xfrm>
            <a:off x="6355200" y="1761850"/>
            <a:ext cx="4501500" cy="4501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p:nvPr/>
        </p:nvSpPr>
        <p:spPr>
          <a:xfrm>
            <a:off x="-1318350" y="999500"/>
            <a:ext cx="2803800" cy="28038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9">
  <p:cSld name="TITLE_ONLY_19">
    <p:spTree>
      <p:nvGrpSpPr>
        <p:cNvPr id="191" name="Shape 191"/>
        <p:cNvGrpSpPr/>
        <p:nvPr/>
      </p:nvGrpSpPr>
      <p:grpSpPr>
        <a:xfrm>
          <a:off x="0" y="0"/>
          <a:ext cx="0" cy="0"/>
          <a:chOff x="0" y="0"/>
          <a:chExt cx="0" cy="0"/>
        </a:xfrm>
      </p:grpSpPr>
      <p:sp>
        <p:nvSpPr>
          <p:cNvPr id="192" name="Google Shape;192;p33"/>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93" name="Google Shape;193;p33"/>
          <p:cNvSpPr/>
          <p:nvPr/>
        </p:nvSpPr>
        <p:spPr>
          <a:xfrm>
            <a:off x="7542150" y="-1970700"/>
            <a:ext cx="4516200" cy="45162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2201926" y="2021274"/>
            <a:ext cx="4310400" cy="43104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5" name="Google Shape;19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0">
  <p:cSld name="TITLE_ONLY_20">
    <p:spTree>
      <p:nvGrpSpPr>
        <p:cNvPr id="196" name="Shape 196"/>
        <p:cNvGrpSpPr/>
        <p:nvPr/>
      </p:nvGrpSpPr>
      <p:grpSpPr>
        <a:xfrm>
          <a:off x="0" y="0"/>
          <a:ext cx="0" cy="0"/>
          <a:chOff x="0" y="0"/>
          <a:chExt cx="0" cy="0"/>
        </a:xfrm>
      </p:grpSpPr>
      <p:sp>
        <p:nvSpPr>
          <p:cNvPr id="197" name="Google Shape;197;p34"/>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98" name="Google Shape;198;p34"/>
          <p:cNvSpPr/>
          <p:nvPr/>
        </p:nvSpPr>
        <p:spPr>
          <a:xfrm flipH="1">
            <a:off x="5259050" y="-215960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1">
  <p:cSld name="TITLE_ONLY_21">
    <p:spTree>
      <p:nvGrpSpPr>
        <p:cNvPr id="200" name="Shape 200"/>
        <p:cNvGrpSpPr/>
        <p:nvPr/>
      </p:nvGrpSpPr>
      <p:grpSpPr>
        <a:xfrm>
          <a:off x="0" y="0"/>
          <a:ext cx="0" cy="0"/>
          <a:chOff x="0" y="0"/>
          <a:chExt cx="0" cy="0"/>
        </a:xfrm>
      </p:grpSpPr>
      <p:sp>
        <p:nvSpPr>
          <p:cNvPr id="201" name="Google Shape;201;p35"/>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02" name="Google Shape;202;p35"/>
          <p:cNvSpPr/>
          <p:nvPr/>
        </p:nvSpPr>
        <p:spPr>
          <a:xfrm flipH="1">
            <a:off x="7546950" y="-36850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5"/>
          <p:cNvGrpSpPr/>
          <p:nvPr/>
        </p:nvGrpSpPr>
        <p:grpSpPr>
          <a:xfrm>
            <a:off x="3454600" y="1316050"/>
            <a:ext cx="4341725" cy="3619025"/>
            <a:chOff x="3454600" y="1316050"/>
            <a:chExt cx="4341725" cy="3619025"/>
          </a:xfrm>
        </p:grpSpPr>
        <p:sp>
          <p:nvSpPr>
            <p:cNvPr id="204" name="Google Shape;204;p35"/>
            <p:cNvSpPr/>
            <p:nvPr/>
          </p:nvSpPr>
          <p:spPr>
            <a:xfrm>
              <a:off x="3454600" y="1352850"/>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35"/>
            <p:cNvGrpSpPr/>
            <p:nvPr/>
          </p:nvGrpSpPr>
          <p:grpSpPr>
            <a:xfrm>
              <a:off x="4561575" y="1316050"/>
              <a:ext cx="3234750" cy="3619025"/>
              <a:chOff x="4561575" y="1316050"/>
              <a:chExt cx="3234750" cy="3619025"/>
            </a:xfrm>
          </p:grpSpPr>
          <p:sp>
            <p:nvSpPr>
              <p:cNvPr id="206" name="Google Shape;206;p35"/>
              <p:cNvSpPr/>
              <p:nvPr/>
            </p:nvSpPr>
            <p:spPr>
              <a:xfrm>
                <a:off x="4561575" y="1316050"/>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5098425" y="223717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 name="Google Shape;20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2">
  <p:cSld name="TITLE_ONLY_22">
    <p:spTree>
      <p:nvGrpSpPr>
        <p:cNvPr id="209" name="Shape 209"/>
        <p:cNvGrpSpPr/>
        <p:nvPr/>
      </p:nvGrpSpPr>
      <p:grpSpPr>
        <a:xfrm>
          <a:off x="0" y="0"/>
          <a:ext cx="0" cy="0"/>
          <a:chOff x="0" y="0"/>
          <a:chExt cx="0" cy="0"/>
        </a:xfrm>
      </p:grpSpPr>
      <p:sp>
        <p:nvSpPr>
          <p:cNvPr id="210" name="Google Shape;210;p36"/>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1" name="Google Shape;211;p36"/>
          <p:cNvSpPr/>
          <p:nvPr/>
        </p:nvSpPr>
        <p:spPr>
          <a:xfrm flipH="1">
            <a:off x="6497800" y="1775075"/>
            <a:ext cx="4312500" cy="43125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6"/>
          <p:cNvSpPr/>
          <p:nvPr/>
        </p:nvSpPr>
        <p:spPr>
          <a:xfrm flipH="1">
            <a:off x="-2249150" y="176525"/>
            <a:ext cx="3647700" cy="3647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3">
  <p:cSld name="TITLE_ONLY_23">
    <p:spTree>
      <p:nvGrpSpPr>
        <p:cNvPr id="214" name="Shape 214"/>
        <p:cNvGrpSpPr/>
        <p:nvPr/>
      </p:nvGrpSpPr>
      <p:grpSpPr>
        <a:xfrm>
          <a:off x="0" y="0"/>
          <a:ext cx="0" cy="0"/>
          <a:chOff x="0" y="0"/>
          <a:chExt cx="0" cy="0"/>
        </a:xfrm>
      </p:grpSpPr>
      <p:sp>
        <p:nvSpPr>
          <p:cNvPr id="215" name="Google Shape;215;p37"/>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6" name="Google Shape;216;p37"/>
          <p:cNvSpPr/>
          <p:nvPr/>
        </p:nvSpPr>
        <p:spPr>
          <a:xfrm>
            <a:off x="-1830200" y="2875437"/>
            <a:ext cx="4516200" cy="45162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p:nvPr/>
        </p:nvSpPr>
        <p:spPr>
          <a:xfrm>
            <a:off x="6732524" y="-925389"/>
            <a:ext cx="4310400" cy="43104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8" name="Google Shape;21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4">
  <p:cSld name="TITLE_ONLY_24">
    <p:spTree>
      <p:nvGrpSpPr>
        <p:cNvPr id="219" name="Shape 219"/>
        <p:cNvGrpSpPr/>
        <p:nvPr/>
      </p:nvGrpSpPr>
      <p:grpSpPr>
        <a:xfrm>
          <a:off x="0" y="0"/>
          <a:ext cx="0" cy="0"/>
          <a:chOff x="0" y="0"/>
          <a:chExt cx="0" cy="0"/>
        </a:xfrm>
      </p:grpSpPr>
      <p:sp>
        <p:nvSpPr>
          <p:cNvPr id="220" name="Google Shape;220;p38"/>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21" name="Google Shape;221;p38"/>
          <p:cNvSpPr/>
          <p:nvPr/>
        </p:nvSpPr>
        <p:spPr>
          <a:xfrm>
            <a:off x="7085500" y="4071275"/>
            <a:ext cx="2996400" cy="29964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6295425" y="-2639625"/>
            <a:ext cx="4763700" cy="4763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24" name="Shape 224"/>
        <p:cNvGrpSpPr/>
        <p:nvPr/>
      </p:nvGrpSpPr>
      <p:grpSpPr>
        <a:xfrm>
          <a:off x="0" y="0"/>
          <a:ext cx="0" cy="0"/>
          <a:chOff x="0" y="0"/>
          <a:chExt cx="0" cy="0"/>
        </a:xfrm>
      </p:grpSpPr>
      <p:sp>
        <p:nvSpPr>
          <p:cNvPr id="225" name="Google Shape;225;p39"/>
          <p:cNvSpPr txBox="1"/>
          <p:nvPr>
            <p:ph type="title"/>
          </p:nvPr>
        </p:nvSpPr>
        <p:spPr>
          <a:xfrm>
            <a:off x="4272525" y="1597547"/>
            <a:ext cx="4158300" cy="14043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Google Shape;226;p39"/>
          <p:cNvSpPr txBox="1"/>
          <p:nvPr>
            <p:ph hasCustomPrompt="1" idx="2" type="title"/>
          </p:nvPr>
        </p:nvSpPr>
        <p:spPr>
          <a:xfrm>
            <a:off x="4272526" y="137225"/>
            <a:ext cx="2379300" cy="12192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7" name="Google Shape;227;p39"/>
          <p:cNvSpPr txBox="1"/>
          <p:nvPr>
            <p:ph idx="1" type="subTitle"/>
          </p:nvPr>
        </p:nvSpPr>
        <p:spPr>
          <a:xfrm>
            <a:off x="4146525" y="4166097"/>
            <a:ext cx="4284300" cy="542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8" name="Google Shape;228;p39"/>
          <p:cNvSpPr/>
          <p:nvPr/>
        </p:nvSpPr>
        <p:spPr>
          <a:xfrm>
            <a:off x="1907225" y="2588100"/>
            <a:ext cx="2555400" cy="25554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p:nvPr/>
        </p:nvSpPr>
        <p:spPr>
          <a:xfrm>
            <a:off x="5390650" y="-1771300"/>
            <a:ext cx="4763700" cy="4763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p:nvPr>
            <p:ph idx="3" type="pic"/>
          </p:nvPr>
        </p:nvSpPr>
        <p:spPr>
          <a:xfrm>
            <a:off x="0" y="1225"/>
            <a:ext cx="4032000" cy="5143500"/>
          </a:xfrm>
          <a:prstGeom prst="rect">
            <a:avLst/>
          </a:prstGeom>
          <a:noFill/>
          <a:ln>
            <a:noFill/>
          </a:ln>
        </p:spPr>
      </p:sp>
      <p:sp>
        <p:nvSpPr>
          <p:cNvPr id="231" name="Google Shape;23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32" name="Shape 232"/>
        <p:cNvGrpSpPr/>
        <p:nvPr/>
      </p:nvGrpSpPr>
      <p:grpSpPr>
        <a:xfrm>
          <a:off x="0" y="0"/>
          <a:ext cx="0" cy="0"/>
          <a:chOff x="0" y="0"/>
          <a:chExt cx="0" cy="0"/>
        </a:xfrm>
      </p:grpSpPr>
      <p:sp>
        <p:nvSpPr>
          <p:cNvPr id="233" name="Google Shape;233;p40"/>
          <p:cNvSpPr txBox="1"/>
          <p:nvPr>
            <p:ph type="title"/>
          </p:nvPr>
        </p:nvSpPr>
        <p:spPr>
          <a:xfrm>
            <a:off x="4146525" y="1597550"/>
            <a:ext cx="3301800" cy="14043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4" name="Google Shape;234;p40"/>
          <p:cNvSpPr txBox="1"/>
          <p:nvPr>
            <p:ph hasCustomPrompt="1" idx="2" type="title"/>
          </p:nvPr>
        </p:nvSpPr>
        <p:spPr>
          <a:xfrm>
            <a:off x="4146526" y="137225"/>
            <a:ext cx="2379300" cy="12192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5" name="Google Shape;235;p40"/>
          <p:cNvSpPr txBox="1"/>
          <p:nvPr>
            <p:ph idx="1" type="subTitle"/>
          </p:nvPr>
        </p:nvSpPr>
        <p:spPr>
          <a:xfrm>
            <a:off x="4146525" y="4166097"/>
            <a:ext cx="4284300" cy="542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6" name="Google Shape;236;p40"/>
          <p:cNvSpPr/>
          <p:nvPr/>
        </p:nvSpPr>
        <p:spPr>
          <a:xfrm>
            <a:off x="6207800" y="2110725"/>
            <a:ext cx="4131300" cy="41313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ph idx="3" type="pic"/>
          </p:nvPr>
        </p:nvSpPr>
        <p:spPr>
          <a:xfrm flipH="1">
            <a:off x="-125" y="0"/>
            <a:ext cx="3829500" cy="5143500"/>
          </a:xfrm>
          <a:prstGeom prst="rect">
            <a:avLst/>
          </a:prstGeom>
          <a:noFill/>
          <a:ln>
            <a:noFill/>
          </a:ln>
        </p:spPr>
      </p:sp>
      <p:sp>
        <p:nvSpPr>
          <p:cNvPr id="238" name="Google Shape;23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1829650" y="3490800"/>
            <a:ext cx="3429300" cy="34293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6883950" y="-1816675"/>
            <a:ext cx="3932100" cy="39321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type="title"/>
          </p:nvPr>
        </p:nvSpPr>
        <p:spPr>
          <a:xfrm>
            <a:off x="713225" y="430500"/>
            <a:ext cx="7332600" cy="9573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 type="subTitle"/>
          </p:nvPr>
        </p:nvSpPr>
        <p:spPr>
          <a:xfrm>
            <a:off x="1374513" y="3148204"/>
            <a:ext cx="3089700" cy="129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33" name="Google Shape;33;p5"/>
          <p:cNvSpPr txBox="1"/>
          <p:nvPr>
            <p:ph idx="2" type="subTitle"/>
          </p:nvPr>
        </p:nvSpPr>
        <p:spPr>
          <a:xfrm>
            <a:off x="4679788" y="3148204"/>
            <a:ext cx="3089700" cy="129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34" name="Google Shape;34;p5"/>
          <p:cNvSpPr txBox="1"/>
          <p:nvPr>
            <p:ph idx="3" type="subTitle"/>
          </p:nvPr>
        </p:nvSpPr>
        <p:spPr>
          <a:xfrm>
            <a:off x="1374513" y="2466212"/>
            <a:ext cx="30897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400"/>
              <a:buFont typeface="Staatliches"/>
              <a:buNone/>
              <a:defRPr b="1" sz="2300">
                <a:latin typeface="Inconsolata"/>
                <a:ea typeface="Inconsolata"/>
                <a:cs typeface="Inconsolata"/>
                <a:sym typeface="Inconsolat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 name="Google Shape;35;p5"/>
          <p:cNvSpPr txBox="1"/>
          <p:nvPr>
            <p:ph idx="4" type="subTitle"/>
          </p:nvPr>
        </p:nvSpPr>
        <p:spPr>
          <a:xfrm>
            <a:off x="4679788" y="2466212"/>
            <a:ext cx="30897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400"/>
              <a:buFont typeface="Staatliches"/>
              <a:buNone/>
              <a:defRPr b="1" sz="2300">
                <a:latin typeface="Inconsolata"/>
                <a:ea typeface="Inconsolata"/>
                <a:cs typeface="Inconsolata"/>
                <a:sym typeface="Inconsolat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 name="Google Shape;36;p5"/>
          <p:cNvSpPr txBox="1"/>
          <p:nvPr>
            <p:ph idx="5" type="subTitle"/>
          </p:nvPr>
        </p:nvSpPr>
        <p:spPr>
          <a:xfrm>
            <a:off x="713225" y="1668375"/>
            <a:ext cx="7726800" cy="60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spTree>
      <p:nvGrpSpPr>
        <p:cNvPr id="239" name="Shape 239"/>
        <p:cNvGrpSpPr/>
        <p:nvPr/>
      </p:nvGrpSpPr>
      <p:grpSpPr>
        <a:xfrm>
          <a:off x="0" y="0"/>
          <a:ext cx="0" cy="0"/>
          <a:chOff x="0" y="0"/>
          <a:chExt cx="0" cy="0"/>
        </a:xfrm>
      </p:grpSpPr>
      <p:sp>
        <p:nvSpPr>
          <p:cNvPr id="240" name="Google Shape;240;p41"/>
          <p:cNvSpPr/>
          <p:nvPr/>
        </p:nvSpPr>
        <p:spPr>
          <a:xfrm flipH="1">
            <a:off x="-574550" y="-567650"/>
            <a:ext cx="3685500" cy="36855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txBox="1"/>
          <p:nvPr>
            <p:ph type="title"/>
          </p:nvPr>
        </p:nvSpPr>
        <p:spPr>
          <a:xfrm>
            <a:off x="492325" y="1523825"/>
            <a:ext cx="4645200" cy="14577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2" name="Google Shape;242;p41"/>
          <p:cNvSpPr txBox="1"/>
          <p:nvPr>
            <p:ph hasCustomPrompt="1" idx="2" type="title"/>
          </p:nvPr>
        </p:nvSpPr>
        <p:spPr>
          <a:xfrm>
            <a:off x="2576191" y="140559"/>
            <a:ext cx="2561400" cy="12162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3" name="Google Shape;243;p41"/>
          <p:cNvSpPr txBox="1"/>
          <p:nvPr>
            <p:ph idx="1" type="subTitle"/>
          </p:nvPr>
        </p:nvSpPr>
        <p:spPr>
          <a:xfrm>
            <a:off x="713225" y="4166097"/>
            <a:ext cx="4284300" cy="542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44" name="Google Shape;244;p41"/>
          <p:cNvSpPr/>
          <p:nvPr>
            <p:ph idx="3" type="pic"/>
          </p:nvPr>
        </p:nvSpPr>
        <p:spPr>
          <a:xfrm>
            <a:off x="5459275" y="0"/>
            <a:ext cx="3684600" cy="5168700"/>
          </a:xfrm>
          <a:prstGeom prst="rect">
            <a:avLst/>
          </a:prstGeom>
          <a:noFill/>
          <a:ln>
            <a:noFill/>
          </a:ln>
        </p:spPr>
      </p:sp>
      <p:sp>
        <p:nvSpPr>
          <p:cNvPr id="245" name="Google Shape;24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_1_1">
    <p:spTree>
      <p:nvGrpSpPr>
        <p:cNvPr id="246" name="Shape 246"/>
        <p:cNvGrpSpPr/>
        <p:nvPr/>
      </p:nvGrpSpPr>
      <p:grpSpPr>
        <a:xfrm>
          <a:off x="0" y="0"/>
          <a:ext cx="0" cy="0"/>
          <a:chOff x="0" y="0"/>
          <a:chExt cx="0" cy="0"/>
        </a:xfrm>
      </p:grpSpPr>
      <p:sp>
        <p:nvSpPr>
          <p:cNvPr id="247" name="Google Shape;247;p42"/>
          <p:cNvSpPr txBox="1"/>
          <p:nvPr>
            <p:ph type="ctrTitle"/>
          </p:nvPr>
        </p:nvSpPr>
        <p:spPr>
          <a:xfrm>
            <a:off x="5137100" y="1271550"/>
            <a:ext cx="3156300" cy="19362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48" name="Google Shape;248;p42"/>
          <p:cNvSpPr txBox="1"/>
          <p:nvPr>
            <p:ph idx="1" type="subTitle"/>
          </p:nvPr>
        </p:nvSpPr>
        <p:spPr>
          <a:xfrm>
            <a:off x="5137098" y="3557675"/>
            <a:ext cx="3005400" cy="135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9" name="Google Shape;249;p42"/>
          <p:cNvSpPr/>
          <p:nvPr>
            <p:ph idx="2" type="pic"/>
          </p:nvPr>
        </p:nvSpPr>
        <p:spPr>
          <a:xfrm>
            <a:off x="1850" y="-8000"/>
            <a:ext cx="4521600" cy="5143500"/>
          </a:xfrm>
          <a:prstGeom prst="rect">
            <a:avLst/>
          </a:prstGeom>
          <a:noFill/>
          <a:ln>
            <a:noFill/>
          </a:ln>
        </p:spPr>
      </p:sp>
      <p:sp>
        <p:nvSpPr>
          <p:cNvPr id="250" name="Google Shape;25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_1">
    <p:spTree>
      <p:nvGrpSpPr>
        <p:cNvPr id="251" name="Shape 251"/>
        <p:cNvGrpSpPr/>
        <p:nvPr/>
      </p:nvGrpSpPr>
      <p:grpSpPr>
        <a:xfrm>
          <a:off x="0" y="0"/>
          <a:ext cx="0" cy="0"/>
          <a:chOff x="0" y="0"/>
          <a:chExt cx="0" cy="0"/>
        </a:xfrm>
      </p:grpSpPr>
      <p:sp>
        <p:nvSpPr>
          <p:cNvPr id="252" name="Google Shape;252;p43"/>
          <p:cNvSpPr txBox="1"/>
          <p:nvPr>
            <p:ph type="ctrTitle"/>
          </p:nvPr>
        </p:nvSpPr>
        <p:spPr>
          <a:xfrm>
            <a:off x="722400" y="1582358"/>
            <a:ext cx="32391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53" name="Google Shape;253;p43"/>
          <p:cNvSpPr txBox="1"/>
          <p:nvPr>
            <p:ph idx="1" type="subTitle"/>
          </p:nvPr>
        </p:nvSpPr>
        <p:spPr>
          <a:xfrm>
            <a:off x="722400" y="2413899"/>
            <a:ext cx="2978400" cy="135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4" name="Google Shape;254;p43"/>
          <p:cNvSpPr/>
          <p:nvPr/>
        </p:nvSpPr>
        <p:spPr>
          <a:xfrm>
            <a:off x="4606150" y="934625"/>
            <a:ext cx="4763700" cy="47637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3"/>
          <p:cNvSpPr/>
          <p:nvPr/>
        </p:nvSpPr>
        <p:spPr>
          <a:xfrm flipH="1">
            <a:off x="3345575" y="-369787"/>
            <a:ext cx="3647700" cy="3647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_2">
    <p:spTree>
      <p:nvGrpSpPr>
        <p:cNvPr id="257" name="Shape 257"/>
        <p:cNvGrpSpPr/>
        <p:nvPr/>
      </p:nvGrpSpPr>
      <p:grpSpPr>
        <a:xfrm>
          <a:off x="0" y="0"/>
          <a:ext cx="0" cy="0"/>
          <a:chOff x="0" y="0"/>
          <a:chExt cx="0" cy="0"/>
        </a:xfrm>
      </p:grpSpPr>
      <p:sp>
        <p:nvSpPr>
          <p:cNvPr id="258" name="Google Shape;258;p44"/>
          <p:cNvSpPr txBox="1"/>
          <p:nvPr>
            <p:ph type="ctrTitle"/>
          </p:nvPr>
        </p:nvSpPr>
        <p:spPr>
          <a:xfrm>
            <a:off x="5441925" y="1582350"/>
            <a:ext cx="2980800" cy="941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59" name="Google Shape;259;p44"/>
          <p:cNvSpPr txBox="1"/>
          <p:nvPr>
            <p:ph idx="1" type="subTitle"/>
          </p:nvPr>
        </p:nvSpPr>
        <p:spPr>
          <a:xfrm>
            <a:off x="5449975" y="2389688"/>
            <a:ext cx="2980800" cy="17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60" name="Google Shape;260;p44"/>
          <p:cNvSpPr/>
          <p:nvPr/>
        </p:nvSpPr>
        <p:spPr>
          <a:xfrm>
            <a:off x="-346800" y="950000"/>
            <a:ext cx="4763700" cy="4763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4"/>
          <p:cNvSpPr/>
          <p:nvPr/>
        </p:nvSpPr>
        <p:spPr>
          <a:xfrm flipH="1">
            <a:off x="-1250150" y="2784725"/>
            <a:ext cx="3647700" cy="36477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3">
    <p:spTree>
      <p:nvGrpSpPr>
        <p:cNvPr id="263" name="Shape 263"/>
        <p:cNvGrpSpPr/>
        <p:nvPr/>
      </p:nvGrpSpPr>
      <p:grpSpPr>
        <a:xfrm>
          <a:off x="0" y="0"/>
          <a:ext cx="0" cy="0"/>
          <a:chOff x="0" y="0"/>
          <a:chExt cx="0" cy="0"/>
        </a:xfrm>
      </p:grpSpPr>
      <p:sp>
        <p:nvSpPr>
          <p:cNvPr id="264" name="Google Shape;264;p45"/>
          <p:cNvSpPr txBox="1"/>
          <p:nvPr>
            <p:ph type="title"/>
          </p:nvPr>
        </p:nvSpPr>
        <p:spPr>
          <a:xfrm>
            <a:off x="713225" y="431171"/>
            <a:ext cx="3590400" cy="1379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5" name="Google Shape;265;p45"/>
          <p:cNvSpPr txBox="1"/>
          <p:nvPr>
            <p:ph idx="1" type="body"/>
          </p:nvPr>
        </p:nvSpPr>
        <p:spPr>
          <a:xfrm>
            <a:off x="716625" y="1758989"/>
            <a:ext cx="3499200" cy="27030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Font typeface="Open Sans"/>
              <a:buChar char="●"/>
              <a:defRPr sz="1400"/>
            </a:lvl1pPr>
            <a:lvl2pPr indent="-279400" lvl="1" marL="914400" rtl="0">
              <a:spcBef>
                <a:spcPts val="0"/>
              </a:spcBef>
              <a:spcAft>
                <a:spcPts val="0"/>
              </a:spcAft>
              <a:buClr>
                <a:srgbClr val="999999"/>
              </a:buClr>
              <a:buSzPts val="800"/>
              <a:buFont typeface="Open Sans"/>
              <a:buChar char="○"/>
              <a:defRPr/>
            </a:lvl2pPr>
            <a:lvl3pPr indent="-279400" lvl="2" marL="1371600" rtl="0">
              <a:spcBef>
                <a:spcPts val="0"/>
              </a:spcBef>
              <a:spcAft>
                <a:spcPts val="0"/>
              </a:spcAft>
              <a:buClr>
                <a:srgbClr val="999999"/>
              </a:buClr>
              <a:buSzPts val="800"/>
              <a:buFont typeface="Open Sans"/>
              <a:buChar char="■"/>
              <a:defRPr/>
            </a:lvl3pPr>
            <a:lvl4pPr indent="-279400" lvl="3" marL="1828800" rtl="0">
              <a:spcBef>
                <a:spcPts val="0"/>
              </a:spcBef>
              <a:spcAft>
                <a:spcPts val="0"/>
              </a:spcAft>
              <a:buClr>
                <a:srgbClr val="999999"/>
              </a:buClr>
              <a:buSzPts val="800"/>
              <a:buFont typeface="Open Sans"/>
              <a:buChar char="●"/>
              <a:defRPr/>
            </a:lvl4pPr>
            <a:lvl5pPr indent="-304800" lvl="4" marL="2286000" rtl="0">
              <a:spcBef>
                <a:spcPts val="0"/>
              </a:spcBef>
              <a:spcAft>
                <a:spcPts val="0"/>
              </a:spcAft>
              <a:buClr>
                <a:srgbClr val="999999"/>
              </a:buClr>
              <a:buSzPts val="1200"/>
              <a:buFont typeface="Open Sans"/>
              <a:buChar char="○"/>
              <a:defRPr/>
            </a:lvl5pPr>
            <a:lvl6pPr indent="-304800" lvl="5" marL="2743200" rtl="0">
              <a:spcBef>
                <a:spcPts val="0"/>
              </a:spcBef>
              <a:spcAft>
                <a:spcPts val="0"/>
              </a:spcAft>
              <a:buClr>
                <a:srgbClr val="999999"/>
              </a:buClr>
              <a:buSzPts val="1200"/>
              <a:buFont typeface="Open Sans"/>
              <a:buChar char="■"/>
              <a:defRPr/>
            </a:lvl6pPr>
            <a:lvl7pPr indent="-273050" lvl="6" marL="3200400" rtl="0">
              <a:spcBef>
                <a:spcPts val="0"/>
              </a:spcBef>
              <a:spcAft>
                <a:spcPts val="0"/>
              </a:spcAft>
              <a:buClr>
                <a:srgbClr val="999999"/>
              </a:buClr>
              <a:buSzPts val="700"/>
              <a:buFont typeface="Open Sans"/>
              <a:buChar char="●"/>
              <a:defRPr/>
            </a:lvl7pPr>
            <a:lvl8pPr indent="-273050" lvl="7" marL="3657600" rtl="0">
              <a:spcBef>
                <a:spcPts val="0"/>
              </a:spcBef>
              <a:spcAft>
                <a:spcPts val="0"/>
              </a:spcAft>
              <a:buClr>
                <a:srgbClr val="999999"/>
              </a:buClr>
              <a:buSzPts val="700"/>
              <a:buFont typeface="Open Sans"/>
              <a:buChar char="○"/>
              <a:defRPr/>
            </a:lvl8pPr>
            <a:lvl9pPr indent="-266700" lvl="8" marL="4114800" rtl="0">
              <a:spcBef>
                <a:spcPts val="0"/>
              </a:spcBef>
              <a:spcAft>
                <a:spcPts val="0"/>
              </a:spcAft>
              <a:buClr>
                <a:srgbClr val="999999"/>
              </a:buClr>
              <a:buSzPts val="600"/>
              <a:buFont typeface="Open Sans"/>
              <a:buChar char="■"/>
              <a:defRPr/>
            </a:lvl9pPr>
          </a:lstStyle>
          <a:p/>
        </p:txBody>
      </p:sp>
      <p:sp>
        <p:nvSpPr>
          <p:cNvPr id="266" name="Google Shape;266;p45"/>
          <p:cNvSpPr/>
          <p:nvPr/>
        </p:nvSpPr>
        <p:spPr>
          <a:xfrm>
            <a:off x="6945450" y="-1142362"/>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5"/>
          <p:cNvSpPr/>
          <p:nvPr/>
        </p:nvSpPr>
        <p:spPr>
          <a:xfrm>
            <a:off x="495575" y="2471700"/>
            <a:ext cx="4131300" cy="41313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5"/>
          <p:cNvSpPr/>
          <p:nvPr>
            <p:ph idx="2" type="pic"/>
          </p:nvPr>
        </p:nvSpPr>
        <p:spPr>
          <a:xfrm>
            <a:off x="5511600" y="0"/>
            <a:ext cx="3632400" cy="5143500"/>
          </a:xfrm>
          <a:prstGeom prst="rect">
            <a:avLst/>
          </a:prstGeom>
          <a:noFill/>
          <a:ln>
            <a:noFill/>
          </a:ln>
        </p:spPr>
      </p:sp>
      <p:sp>
        <p:nvSpPr>
          <p:cNvPr id="269" name="Google Shape;26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3_1">
    <p:spTree>
      <p:nvGrpSpPr>
        <p:cNvPr id="270" name="Shape 270"/>
        <p:cNvGrpSpPr/>
        <p:nvPr/>
      </p:nvGrpSpPr>
      <p:grpSpPr>
        <a:xfrm>
          <a:off x="0" y="0"/>
          <a:ext cx="0" cy="0"/>
          <a:chOff x="0" y="0"/>
          <a:chExt cx="0" cy="0"/>
        </a:xfrm>
      </p:grpSpPr>
      <p:sp>
        <p:nvSpPr>
          <p:cNvPr id="271" name="Google Shape;271;p46"/>
          <p:cNvSpPr txBox="1"/>
          <p:nvPr>
            <p:ph type="title"/>
          </p:nvPr>
        </p:nvSpPr>
        <p:spPr>
          <a:xfrm>
            <a:off x="714850" y="339811"/>
            <a:ext cx="7714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72" name="Google Shape;272;p46"/>
          <p:cNvSpPr txBox="1"/>
          <p:nvPr>
            <p:ph idx="1" type="subTitle"/>
          </p:nvPr>
        </p:nvSpPr>
        <p:spPr>
          <a:xfrm>
            <a:off x="714850" y="2026031"/>
            <a:ext cx="3869400" cy="252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Char char="●"/>
              <a:defRPr sz="1200">
                <a:solidFill>
                  <a:schemeClr val="hlink"/>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73" name="Google Shape;273;p46"/>
          <p:cNvSpPr txBox="1"/>
          <p:nvPr>
            <p:ph idx="2" type="subTitle"/>
          </p:nvPr>
        </p:nvSpPr>
        <p:spPr>
          <a:xfrm>
            <a:off x="714850" y="1481820"/>
            <a:ext cx="3869400" cy="4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b="1" sz="22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74" name="Google Shape;274;p46"/>
          <p:cNvSpPr txBox="1"/>
          <p:nvPr>
            <p:ph idx="3" type="subTitle"/>
          </p:nvPr>
        </p:nvSpPr>
        <p:spPr>
          <a:xfrm>
            <a:off x="714825" y="1044100"/>
            <a:ext cx="7714200" cy="4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75" name="Google Shape;275;p46"/>
          <p:cNvSpPr/>
          <p:nvPr/>
        </p:nvSpPr>
        <p:spPr>
          <a:xfrm>
            <a:off x="7170050" y="1976500"/>
            <a:ext cx="3647700" cy="36477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6"/>
          <p:cNvSpPr/>
          <p:nvPr/>
        </p:nvSpPr>
        <p:spPr>
          <a:xfrm>
            <a:off x="7347650" y="-809450"/>
            <a:ext cx="2697900" cy="26979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5_1_2_1_1_1">
    <p:spTree>
      <p:nvGrpSpPr>
        <p:cNvPr id="278" name="Shape 278"/>
        <p:cNvGrpSpPr/>
        <p:nvPr/>
      </p:nvGrpSpPr>
      <p:grpSpPr>
        <a:xfrm>
          <a:off x="0" y="0"/>
          <a:ext cx="0" cy="0"/>
          <a:chOff x="0" y="0"/>
          <a:chExt cx="0" cy="0"/>
        </a:xfrm>
      </p:grpSpPr>
      <p:sp>
        <p:nvSpPr>
          <p:cNvPr id="279" name="Google Shape;279;p47"/>
          <p:cNvSpPr/>
          <p:nvPr/>
        </p:nvSpPr>
        <p:spPr>
          <a:xfrm>
            <a:off x="7238400" y="3008750"/>
            <a:ext cx="3545700" cy="3545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7"/>
          <p:cNvSpPr txBox="1"/>
          <p:nvPr>
            <p:ph type="ctrTitle"/>
          </p:nvPr>
        </p:nvSpPr>
        <p:spPr>
          <a:xfrm>
            <a:off x="722400" y="343387"/>
            <a:ext cx="7699200" cy="6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81" name="Google Shape;281;p47"/>
          <p:cNvSpPr txBox="1"/>
          <p:nvPr>
            <p:ph idx="1" type="subTitle"/>
          </p:nvPr>
        </p:nvSpPr>
        <p:spPr>
          <a:xfrm>
            <a:off x="1959413" y="3592775"/>
            <a:ext cx="2082900" cy="9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2" name="Google Shape;282;p47"/>
          <p:cNvSpPr txBox="1"/>
          <p:nvPr>
            <p:ph idx="2" type="subTitle"/>
          </p:nvPr>
        </p:nvSpPr>
        <p:spPr>
          <a:xfrm>
            <a:off x="5101675" y="3592774"/>
            <a:ext cx="2082900" cy="9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3" name="Google Shape;283;p47"/>
          <p:cNvSpPr txBox="1"/>
          <p:nvPr>
            <p:ph idx="3" type="ctrTitle"/>
          </p:nvPr>
        </p:nvSpPr>
        <p:spPr>
          <a:xfrm>
            <a:off x="1959413" y="3171358"/>
            <a:ext cx="2082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84" name="Google Shape;284;p47"/>
          <p:cNvSpPr txBox="1"/>
          <p:nvPr>
            <p:ph idx="4" type="ctrTitle"/>
          </p:nvPr>
        </p:nvSpPr>
        <p:spPr>
          <a:xfrm>
            <a:off x="5101694" y="3171358"/>
            <a:ext cx="2082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85" name="Google Shape;28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5_1">
    <p:spTree>
      <p:nvGrpSpPr>
        <p:cNvPr id="286" name="Shape 286"/>
        <p:cNvGrpSpPr/>
        <p:nvPr/>
      </p:nvGrpSpPr>
      <p:grpSpPr>
        <a:xfrm>
          <a:off x="0" y="0"/>
          <a:ext cx="0" cy="0"/>
          <a:chOff x="0" y="0"/>
          <a:chExt cx="0" cy="0"/>
        </a:xfrm>
      </p:grpSpPr>
      <p:sp>
        <p:nvSpPr>
          <p:cNvPr id="287" name="Google Shape;287;p48"/>
          <p:cNvSpPr txBox="1"/>
          <p:nvPr>
            <p:ph type="ctrTitle"/>
          </p:nvPr>
        </p:nvSpPr>
        <p:spPr>
          <a:xfrm>
            <a:off x="722400" y="289793"/>
            <a:ext cx="76992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88" name="Google Shape;288;p48"/>
          <p:cNvSpPr txBox="1"/>
          <p:nvPr>
            <p:ph idx="1" type="subTitle"/>
          </p:nvPr>
        </p:nvSpPr>
        <p:spPr>
          <a:xfrm>
            <a:off x="714675" y="3890388"/>
            <a:ext cx="2313000" cy="800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9" name="Google Shape;289;p48"/>
          <p:cNvSpPr txBox="1"/>
          <p:nvPr>
            <p:ph idx="2" type="subTitle"/>
          </p:nvPr>
        </p:nvSpPr>
        <p:spPr>
          <a:xfrm>
            <a:off x="3409511" y="3890388"/>
            <a:ext cx="2316900" cy="800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0" name="Google Shape;290;p48"/>
          <p:cNvSpPr txBox="1"/>
          <p:nvPr>
            <p:ph idx="3" type="ctrTitle"/>
          </p:nvPr>
        </p:nvSpPr>
        <p:spPr>
          <a:xfrm>
            <a:off x="712775" y="3527891"/>
            <a:ext cx="2316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91" name="Google Shape;291;p48"/>
          <p:cNvSpPr txBox="1"/>
          <p:nvPr>
            <p:ph idx="4" type="ctrTitle"/>
          </p:nvPr>
        </p:nvSpPr>
        <p:spPr>
          <a:xfrm>
            <a:off x="3409489" y="3527891"/>
            <a:ext cx="23208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92" name="Google Shape;292;p48"/>
          <p:cNvSpPr txBox="1"/>
          <p:nvPr>
            <p:ph idx="5" type="subTitle"/>
          </p:nvPr>
        </p:nvSpPr>
        <p:spPr>
          <a:xfrm>
            <a:off x="6110103" y="3890388"/>
            <a:ext cx="2316900" cy="800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3" name="Google Shape;293;p48"/>
          <p:cNvSpPr txBox="1"/>
          <p:nvPr>
            <p:ph idx="6" type="ctrTitle"/>
          </p:nvPr>
        </p:nvSpPr>
        <p:spPr>
          <a:xfrm>
            <a:off x="6110084" y="3527891"/>
            <a:ext cx="23208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94" name="Google Shape;294;p48"/>
          <p:cNvSpPr/>
          <p:nvPr/>
        </p:nvSpPr>
        <p:spPr>
          <a:xfrm>
            <a:off x="6569575" y="832475"/>
            <a:ext cx="2697900" cy="26979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8"/>
          <p:cNvSpPr/>
          <p:nvPr/>
        </p:nvSpPr>
        <p:spPr>
          <a:xfrm>
            <a:off x="7466825" y="-874900"/>
            <a:ext cx="3647700" cy="3647700"/>
          </a:xfrm>
          <a:prstGeom prst="ellipse">
            <a:avLst/>
          </a:prstGeom>
          <a:gradFill>
            <a:gsLst>
              <a:gs pos="0">
                <a:schemeClr val="dk2"/>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1_4_1">
    <p:spTree>
      <p:nvGrpSpPr>
        <p:cNvPr id="297" name="Shape 297"/>
        <p:cNvGrpSpPr/>
        <p:nvPr/>
      </p:nvGrpSpPr>
      <p:grpSpPr>
        <a:xfrm>
          <a:off x="0" y="0"/>
          <a:ext cx="0" cy="0"/>
          <a:chOff x="0" y="0"/>
          <a:chExt cx="0" cy="0"/>
        </a:xfrm>
      </p:grpSpPr>
      <p:sp>
        <p:nvSpPr>
          <p:cNvPr id="298" name="Google Shape;298;p49"/>
          <p:cNvSpPr txBox="1"/>
          <p:nvPr>
            <p:ph type="title"/>
          </p:nvPr>
        </p:nvSpPr>
        <p:spPr>
          <a:xfrm>
            <a:off x="714850" y="342305"/>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99" name="Google Shape;299;p49"/>
          <p:cNvSpPr txBox="1"/>
          <p:nvPr>
            <p:ph idx="1" type="subTitle"/>
          </p:nvPr>
        </p:nvSpPr>
        <p:spPr>
          <a:xfrm>
            <a:off x="1593525" y="3621175"/>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0" name="Google Shape;300;p49"/>
          <p:cNvSpPr txBox="1"/>
          <p:nvPr>
            <p:ph idx="2" type="subTitle"/>
          </p:nvPr>
        </p:nvSpPr>
        <p:spPr>
          <a:xfrm>
            <a:off x="1593537" y="2073717"/>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1" name="Google Shape;301;p49"/>
          <p:cNvSpPr txBox="1"/>
          <p:nvPr>
            <p:ph idx="3" type="subTitle"/>
          </p:nvPr>
        </p:nvSpPr>
        <p:spPr>
          <a:xfrm>
            <a:off x="4741445" y="3621279"/>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2" name="Google Shape;302;p49"/>
          <p:cNvSpPr txBox="1"/>
          <p:nvPr>
            <p:ph idx="4" type="subTitle"/>
          </p:nvPr>
        </p:nvSpPr>
        <p:spPr>
          <a:xfrm>
            <a:off x="1593517" y="3119653"/>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03" name="Google Shape;303;p49"/>
          <p:cNvSpPr txBox="1"/>
          <p:nvPr>
            <p:ph idx="5" type="subTitle"/>
          </p:nvPr>
        </p:nvSpPr>
        <p:spPr>
          <a:xfrm>
            <a:off x="1593533" y="1572190"/>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04" name="Google Shape;304;p49"/>
          <p:cNvSpPr txBox="1"/>
          <p:nvPr>
            <p:ph idx="6" type="subTitle"/>
          </p:nvPr>
        </p:nvSpPr>
        <p:spPr>
          <a:xfrm>
            <a:off x="4741445" y="3119753"/>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05" name="Google Shape;305;p49"/>
          <p:cNvSpPr txBox="1"/>
          <p:nvPr>
            <p:ph idx="7" type="subTitle"/>
          </p:nvPr>
        </p:nvSpPr>
        <p:spPr>
          <a:xfrm>
            <a:off x="4741454" y="2073717"/>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6" name="Google Shape;306;p49"/>
          <p:cNvSpPr txBox="1"/>
          <p:nvPr>
            <p:ph idx="8" type="subTitle"/>
          </p:nvPr>
        </p:nvSpPr>
        <p:spPr>
          <a:xfrm>
            <a:off x="4741458" y="1572290"/>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07" name="Google Shape;30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1_4_1_3">
    <p:spTree>
      <p:nvGrpSpPr>
        <p:cNvPr id="308" name="Shape 308"/>
        <p:cNvGrpSpPr/>
        <p:nvPr/>
      </p:nvGrpSpPr>
      <p:grpSpPr>
        <a:xfrm>
          <a:off x="0" y="0"/>
          <a:ext cx="0" cy="0"/>
          <a:chOff x="0" y="0"/>
          <a:chExt cx="0" cy="0"/>
        </a:xfrm>
      </p:grpSpPr>
      <p:sp>
        <p:nvSpPr>
          <p:cNvPr id="309" name="Google Shape;309;p50"/>
          <p:cNvSpPr/>
          <p:nvPr/>
        </p:nvSpPr>
        <p:spPr>
          <a:xfrm>
            <a:off x="5375825" y="-1776250"/>
            <a:ext cx="4763700" cy="47637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0"/>
          <p:cNvSpPr txBox="1"/>
          <p:nvPr>
            <p:ph type="title"/>
          </p:nvPr>
        </p:nvSpPr>
        <p:spPr>
          <a:xfrm>
            <a:off x="714850" y="342305"/>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11" name="Google Shape;311;p50"/>
          <p:cNvSpPr txBox="1"/>
          <p:nvPr>
            <p:ph idx="1" type="subTitle"/>
          </p:nvPr>
        </p:nvSpPr>
        <p:spPr>
          <a:xfrm>
            <a:off x="714850" y="2101002"/>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2" name="Google Shape;312;p50"/>
          <p:cNvSpPr txBox="1"/>
          <p:nvPr>
            <p:ph idx="2" type="subTitle"/>
          </p:nvPr>
        </p:nvSpPr>
        <p:spPr>
          <a:xfrm>
            <a:off x="2670437" y="2100994"/>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3" name="Google Shape;313;p50"/>
          <p:cNvSpPr txBox="1"/>
          <p:nvPr>
            <p:ph idx="3" type="subTitle"/>
          </p:nvPr>
        </p:nvSpPr>
        <p:spPr>
          <a:xfrm>
            <a:off x="4626020" y="3602953"/>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4" name="Google Shape;314;p50"/>
          <p:cNvSpPr txBox="1"/>
          <p:nvPr>
            <p:ph idx="4" type="subTitle"/>
          </p:nvPr>
        </p:nvSpPr>
        <p:spPr>
          <a:xfrm>
            <a:off x="714842" y="1434462"/>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15" name="Google Shape;315;p50"/>
          <p:cNvSpPr txBox="1"/>
          <p:nvPr>
            <p:ph idx="5" type="subTitle"/>
          </p:nvPr>
        </p:nvSpPr>
        <p:spPr>
          <a:xfrm>
            <a:off x="2670437" y="1434450"/>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16" name="Google Shape;316;p50"/>
          <p:cNvSpPr txBox="1"/>
          <p:nvPr>
            <p:ph idx="6" type="subTitle"/>
          </p:nvPr>
        </p:nvSpPr>
        <p:spPr>
          <a:xfrm>
            <a:off x="4626020" y="2949665"/>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17" name="Google Shape;317;p50"/>
          <p:cNvSpPr txBox="1"/>
          <p:nvPr>
            <p:ph idx="7" type="subTitle"/>
          </p:nvPr>
        </p:nvSpPr>
        <p:spPr>
          <a:xfrm>
            <a:off x="6600254" y="3602940"/>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8" name="Google Shape;318;p50"/>
          <p:cNvSpPr txBox="1"/>
          <p:nvPr>
            <p:ph idx="8" type="subTitle"/>
          </p:nvPr>
        </p:nvSpPr>
        <p:spPr>
          <a:xfrm>
            <a:off x="6600258" y="2949652"/>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19" name="Google Shape;319;p50"/>
          <p:cNvSpPr/>
          <p:nvPr/>
        </p:nvSpPr>
        <p:spPr>
          <a:xfrm>
            <a:off x="-678700" y="3328900"/>
            <a:ext cx="3647700" cy="36477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p:nvPr/>
        </p:nvSpPr>
        <p:spPr>
          <a:xfrm flipH="1">
            <a:off x="6309850" y="-1654300"/>
            <a:ext cx="4312500" cy="43125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1" name="Google Shape;41;p6"/>
          <p:cNvSpPr/>
          <p:nvPr/>
        </p:nvSpPr>
        <p:spPr>
          <a:xfrm flipH="1">
            <a:off x="-2165100" y="3684200"/>
            <a:ext cx="3647700" cy="3647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_4_1_1">
    <p:spTree>
      <p:nvGrpSpPr>
        <p:cNvPr id="321" name="Shape 321"/>
        <p:cNvGrpSpPr/>
        <p:nvPr/>
      </p:nvGrpSpPr>
      <p:grpSpPr>
        <a:xfrm>
          <a:off x="0" y="0"/>
          <a:ext cx="0" cy="0"/>
          <a:chOff x="0" y="0"/>
          <a:chExt cx="0" cy="0"/>
        </a:xfrm>
      </p:grpSpPr>
      <p:sp>
        <p:nvSpPr>
          <p:cNvPr id="322" name="Google Shape;322;p51"/>
          <p:cNvSpPr/>
          <p:nvPr/>
        </p:nvSpPr>
        <p:spPr>
          <a:xfrm>
            <a:off x="-2292301" y="-1615701"/>
            <a:ext cx="4310400" cy="43104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3" name="Google Shape;323;p51"/>
          <p:cNvSpPr/>
          <p:nvPr/>
        </p:nvSpPr>
        <p:spPr>
          <a:xfrm>
            <a:off x="7956599" y="2021349"/>
            <a:ext cx="4310400" cy="43104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4" name="Google Shape;324;p51"/>
          <p:cNvSpPr txBox="1"/>
          <p:nvPr>
            <p:ph type="title"/>
          </p:nvPr>
        </p:nvSpPr>
        <p:spPr>
          <a:xfrm>
            <a:off x="709904" y="338372"/>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5" name="Google Shape;325;p51"/>
          <p:cNvSpPr txBox="1"/>
          <p:nvPr>
            <p:ph idx="1" type="subTitle"/>
          </p:nvPr>
        </p:nvSpPr>
        <p:spPr>
          <a:xfrm>
            <a:off x="717300" y="1880394"/>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26" name="Google Shape;326;p51"/>
          <p:cNvSpPr txBox="1"/>
          <p:nvPr>
            <p:ph idx="2" type="subTitle"/>
          </p:nvPr>
        </p:nvSpPr>
        <p:spPr>
          <a:xfrm>
            <a:off x="719256" y="1408180"/>
            <a:ext cx="2282400" cy="4020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a:spcBef>
                <a:spcPts val="0"/>
              </a:spcBef>
              <a:spcAft>
                <a:spcPts val="0"/>
              </a:spcAft>
              <a:buSzPts val="2400"/>
              <a:buFont typeface="Inconsolata"/>
              <a:buNone/>
              <a:defRPr b="1" sz="2400">
                <a:latin typeface="Inconsolata"/>
                <a:ea typeface="Inconsolata"/>
                <a:cs typeface="Inconsolata"/>
                <a:sym typeface="Inconsolata"/>
              </a:defRPr>
            </a:lvl2pPr>
            <a:lvl3pPr lvl="2">
              <a:spcBef>
                <a:spcPts val="0"/>
              </a:spcBef>
              <a:spcAft>
                <a:spcPts val="0"/>
              </a:spcAft>
              <a:buSzPts val="2400"/>
              <a:buFont typeface="Inconsolata"/>
              <a:buNone/>
              <a:defRPr b="1" sz="2400">
                <a:latin typeface="Inconsolata"/>
                <a:ea typeface="Inconsolata"/>
                <a:cs typeface="Inconsolata"/>
                <a:sym typeface="Inconsolata"/>
              </a:defRPr>
            </a:lvl3pPr>
            <a:lvl4pPr lvl="3">
              <a:spcBef>
                <a:spcPts val="0"/>
              </a:spcBef>
              <a:spcAft>
                <a:spcPts val="0"/>
              </a:spcAft>
              <a:buSzPts val="2400"/>
              <a:buFont typeface="Inconsolata"/>
              <a:buNone/>
              <a:defRPr b="1" sz="2400">
                <a:latin typeface="Inconsolata"/>
                <a:ea typeface="Inconsolata"/>
                <a:cs typeface="Inconsolata"/>
                <a:sym typeface="Inconsolata"/>
              </a:defRPr>
            </a:lvl4pPr>
            <a:lvl5pPr lvl="4">
              <a:spcBef>
                <a:spcPts val="0"/>
              </a:spcBef>
              <a:spcAft>
                <a:spcPts val="0"/>
              </a:spcAft>
              <a:buSzPts val="2400"/>
              <a:buFont typeface="Inconsolata"/>
              <a:buNone/>
              <a:defRPr b="1" sz="2400">
                <a:latin typeface="Inconsolata"/>
                <a:ea typeface="Inconsolata"/>
                <a:cs typeface="Inconsolata"/>
                <a:sym typeface="Inconsolata"/>
              </a:defRPr>
            </a:lvl5pPr>
            <a:lvl6pPr lvl="5">
              <a:spcBef>
                <a:spcPts val="0"/>
              </a:spcBef>
              <a:spcAft>
                <a:spcPts val="0"/>
              </a:spcAft>
              <a:buSzPts val="2400"/>
              <a:buFont typeface="Inconsolata"/>
              <a:buNone/>
              <a:defRPr b="1" sz="2400">
                <a:latin typeface="Inconsolata"/>
                <a:ea typeface="Inconsolata"/>
                <a:cs typeface="Inconsolata"/>
                <a:sym typeface="Inconsolata"/>
              </a:defRPr>
            </a:lvl6pPr>
            <a:lvl7pPr lvl="6">
              <a:spcBef>
                <a:spcPts val="0"/>
              </a:spcBef>
              <a:spcAft>
                <a:spcPts val="0"/>
              </a:spcAft>
              <a:buSzPts val="2400"/>
              <a:buFont typeface="Inconsolata"/>
              <a:buNone/>
              <a:defRPr b="1" sz="2400">
                <a:latin typeface="Inconsolata"/>
                <a:ea typeface="Inconsolata"/>
                <a:cs typeface="Inconsolata"/>
                <a:sym typeface="Inconsolata"/>
              </a:defRPr>
            </a:lvl7pPr>
            <a:lvl8pPr lvl="7">
              <a:spcBef>
                <a:spcPts val="0"/>
              </a:spcBef>
              <a:spcAft>
                <a:spcPts val="0"/>
              </a:spcAft>
              <a:buSzPts val="2400"/>
              <a:buFont typeface="Inconsolata"/>
              <a:buNone/>
              <a:defRPr b="1" sz="2400">
                <a:latin typeface="Inconsolata"/>
                <a:ea typeface="Inconsolata"/>
                <a:cs typeface="Inconsolata"/>
                <a:sym typeface="Inconsolata"/>
              </a:defRPr>
            </a:lvl8pPr>
            <a:lvl9pPr lvl="8">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27" name="Google Shape;327;p51"/>
          <p:cNvSpPr txBox="1"/>
          <p:nvPr>
            <p:ph idx="3" type="subTitle"/>
          </p:nvPr>
        </p:nvSpPr>
        <p:spPr>
          <a:xfrm>
            <a:off x="724000" y="2996768"/>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28" name="Google Shape;328;p51"/>
          <p:cNvSpPr txBox="1"/>
          <p:nvPr>
            <p:ph idx="4" type="subTitle"/>
          </p:nvPr>
        </p:nvSpPr>
        <p:spPr>
          <a:xfrm>
            <a:off x="725956" y="2524372"/>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29" name="Google Shape;329;p51"/>
          <p:cNvSpPr txBox="1"/>
          <p:nvPr>
            <p:ph idx="5" type="subTitle"/>
          </p:nvPr>
        </p:nvSpPr>
        <p:spPr>
          <a:xfrm>
            <a:off x="6132681" y="1870355"/>
            <a:ext cx="2286000" cy="58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30" name="Google Shape;330;p51"/>
          <p:cNvSpPr txBox="1"/>
          <p:nvPr>
            <p:ph idx="6" type="subTitle"/>
          </p:nvPr>
        </p:nvSpPr>
        <p:spPr>
          <a:xfrm>
            <a:off x="6134638" y="1397959"/>
            <a:ext cx="2282400" cy="40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31" name="Google Shape;331;p51"/>
          <p:cNvSpPr txBox="1"/>
          <p:nvPr>
            <p:ph idx="7" type="subTitle"/>
          </p:nvPr>
        </p:nvSpPr>
        <p:spPr>
          <a:xfrm>
            <a:off x="717300" y="4117208"/>
            <a:ext cx="22860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32" name="Google Shape;332;p51"/>
          <p:cNvSpPr txBox="1"/>
          <p:nvPr>
            <p:ph idx="8" type="subTitle"/>
          </p:nvPr>
        </p:nvSpPr>
        <p:spPr>
          <a:xfrm>
            <a:off x="719256" y="3646636"/>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33" name="Google Shape;333;p51"/>
          <p:cNvSpPr txBox="1"/>
          <p:nvPr>
            <p:ph idx="9" type="subTitle"/>
          </p:nvPr>
        </p:nvSpPr>
        <p:spPr>
          <a:xfrm>
            <a:off x="6154530" y="2993598"/>
            <a:ext cx="2286000" cy="584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34" name="Google Shape;334;p51"/>
          <p:cNvSpPr txBox="1"/>
          <p:nvPr>
            <p:ph idx="13" type="subTitle"/>
          </p:nvPr>
        </p:nvSpPr>
        <p:spPr>
          <a:xfrm>
            <a:off x="6156486" y="2523026"/>
            <a:ext cx="2282100" cy="40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35" name="Google Shape;335;p51"/>
          <p:cNvSpPr txBox="1"/>
          <p:nvPr>
            <p:ph idx="14" type="subTitle"/>
          </p:nvPr>
        </p:nvSpPr>
        <p:spPr>
          <a:xfrm>
            <a:off x="6132681" y="4117445"/>
            <a:ext cx="2286000" cy="584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36" name="Google Shape;336;p51"/>
          <p:cNvSpPr txBox="1"/>
          <p:nvPr>
            <p:ph idx="15" type="subTitle"/>
          </p:nvPr>
        </p:nvSpPr>
        <p:spPr>
          <a:xfrm>
            <a:off x="6134638" y="3646873"/>
            <a:ext cx="2282400" cy="40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37" name="Google Shape;33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4_1_1_1">
    <p:spTree>
      <p:nvGrpSpPr>
        <p:cNvPr id="338" name="Shape 338"/>
        <p:cNvGrpSpPr/>
        <p:nvPr/>
      </p:nvGrpSpPr>
      <p:grpSpPr>
        <a:xfrm>
          <a:off x="0" y="0"/>
          <a:ext cx="0" cy="0"/>
          <a:chOff x="0" y="0"/>
          <a:chExt cx="0" cy="0"/>
        </a:xfrm>
      </p:grpSpPr>
      <p:sp>
        <p:nvSpPr>
          <p:cNvPr id="339" name="Google Shape;339;p52"/>
          <p:cNvSpPr/>
          <p:nvPr/>
        </p:nvSpPr>
        <p:spPr>
          <a:xfrm>
            <a:off x="-361850" y="26899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2"/>
          <p:cNvSpPr/>
          <p:nvPr/>
        </p:nvSpPr>
        <p:spPr>
          <a:xfrm>
            <a:off x="2377725" y="26899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p:nvPr/>
        </p:nvSpPr>
        <p:spPr>
          <a:xfrm>
            <a:off x="5149575" y="26899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p:nvPr/>
        </p:nvSpPr>
        <p:spPr>
          <a:xfrm flipH="1">
            <a:off x="7087025" y="-182695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361850" y="8324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2"/>
          <p:cNvSpPr/>
          <p:nvPr/>
        </p:nvSpPr>
        <p:spPr>
          <a:xfrm>
            <a:off x="2377725" y="8324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2"/>
          <p:cNvSpPr/>
          <p:nvPr/>
        </p:nvSpPr>
        <p:spPr>
          <a:xfrm>
            <a:off x="5149575" y="8324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2"/>
          <p:cNvSpPr txBox="1"/>
          <p:nvPr>
            <p:ph type="title"/>
          </p:nvPr>
        </p:nvSpPr>
        <p:spPr>
          <a:xfrm>
            <a:off x="709904" y="338824"/>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47" name="Google Shape;347;p52"/>
          <p:cNvSpPr txBox="1"/>
          <p:nvPr>
            <p:ph idx="1" type="subTitle"/>
          </p:nvPr>
        </p:nvSpPr>
        <p:spPr>
          <a:xfrm>
            <a:off x="717300" y="2051549"/>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48" name="Google Shape;348;p52"/>
          <p:cNvSpPr txBox="1"/>
          <p:nvPr>
            <p:ph idx="2" type="subTitle"/>
          </p:nvPr>
        </p:nvSpPr>
        <p:spPr>
          <a:xfrm>
            <a:off x="719256" y="1560580"/>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49" name="Google Shape;349;p52"/>
          <p:cNvSpPr txBox="1"/>
          <p:nvPr>
            <p:ph idx="3" type="subTitle"/>
          </p:nvPr>
        </p:nvSpPr>
        <p:spPr>
          <a:xfrm>
            <a:off x="3425975" y="2051735"/>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0" name="Google Shape;350;p52"/>
          <p:cNvSpPr txBox="1"/>
          <p:nvPr>
            <p:ph idx="4" type="subTitle"/>
          </p:nvPr>
        </p:nvSpPr>
        <p:spPr>
          <a:xfrm>
            <a:off x="3427931" y="1560584"/>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1" name="Google Shape;351;p52"/>
          <p:cNvSpPr txBox="1"/>
          <p:nvPr>
            <p:ph idx="5" type="subTitle"/>
          </p:nvPr>
        </p:nvSpPr>
        <p:spPr>
          <a:xfrm>
            <a:off x="6132681" y="2041510"/>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2" name="Google Shape;352;p52"/>
          <p:cNvSpPr txBox="1"/>
          <p:nvPr>
            <p:ph idx="6" type="subTitle"/>
          </p:nvPr>
        </p:nvSpPr>
        <p:spPr>
          <a:xfrm>
            <a:off x="6134638" y="1550359"/>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3" name="Google Shape;353;p52"/>
          <p:cNvSpPr txBox="1"/>
          <p:nvPr>
            <p:ph idx="7" type="subTitle"/>
          </p:nvPr>
        </p:nvSpPr>
        <p:spPr>
          <a:xfrm>
            <a:off x="717300" y="3609309"/>
            <a:ext cx="22860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4" name="Google Shape;354;p52"/>
          <p:cNvSpPr txBox="1"/>
          <p:nvPr>
            <p:ph idx="8" type="subTitle"/>
          </p:nvPr>
        </p:nvSpPr>
        <p:spPr>
          <a:xfrm>
            <a:off x="719256" y="3119982"/>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5" name="Google Shape;355;p52"/>
          <p:cNvSpPr txBox="1"/>
          <p:nvPr>
            <p:ph idx="9" type="subTitle"/>
          </p:nvPr>
        </p:nvSpPr>
        <p:spPr>
          <a:xfrm>
            <a:off x="3429005" y="3609312"/>
            <a:ext cx="22860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6" name="Google Shape;356;p52"/>
          <p:cNvSpPr txBox="1"/>
          <p:nvPr>
            <p:ph idx="13" type="subTitle"/>
          </p:nvPr>
        </p:nvSpPr>
        <p:spPr>
          <a:xfrm>
            <a:off x="3430961" y="3119985"/>
            <a:ext cx="22821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7" name="Google Shape;357;p52"/>
          <p:cNvSpPr txBox="1"/>
          <p:nvPr>
            <p:ph idx="14" type="subTitle"/>
          </p:nvPr>
        </p:nvSpPr>
        <p:spPr>
          <a:xfrm>
            <a:off x="6132681" y="3609296"/>
            <a:ext cx="22860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8" name="Google Shape;358;p52"/>
          <p:cNvSpPr txBox="1"/>
          <p:nvPr>
            <p:ph idx="15" type="subTitle"/>
          </p:nvPr>
        </p:nvSpPr>
        <p:spPr>
          <a:xfrm>
            <a:off x="6134638" y="3119969"/>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9" name="Google Shape;35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spTree>
      <p:nvGrpSpPr>
        <p:cNvPr id="360" name="Shape 360"/>
        <p:cNvGrpSpPr/>
        <p:nvPr/>
      </p:nvGrpSpPr>
      <p:grpSpPr>
        <a:xfrm>
          <a:off x="0" y="0"/>
          <a:ext cx="0" cy="0"/>
          <a:chOff x="0" y="0"/>
          <a:chExt cx="0" cy="0"/>
        </a:xfrm>
      </p:grpSpPr>
      <p:sp>
        <p:nvSpPr>
          <p:cNvPr id="361" name="Google Shape;361;p53"/>
          <p:cNvSpPr/>
          <p:nvPr/>
        </p:nvSpPr>
        <p:spPr>
          <a:xfrm>
            <a:off x="5291750" y="-2147175"/>
            <a:ext cx="4763700" cy="4763700"/>
          </a:xfrm>
          <a:prstGeom prst="ellipse">
            <a:avLst/>
          </a:prstGeom>
          <a:gradFill>
            <a:gsLst>
              <a:gs pos="0">
                <a:srgbClr val="4C9484">
                  <a:alpha val="2549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3"/>
          <p:cNvSpPr/>
          <p:nvPr/>
        </p:nvSpPr>
        <p:spPr>
          <a:xfrm>
            <a:off x="-654650" y="3297075"/>
            <a:ext cx="2555400" cy="25554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3"/>
          <p:cNvSpPr txBox="1"/>
          <p:nvPr>
            <p:ph idx="1" type="subTitle"/>
          </p:nvPr>
        </p:nvSpPr>
        <p:spPr>
          <a:xfrm>
            <a:off x="713223" y="2259725"/>
            <a:ext cx="29928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4" name="Google Shape;364;p53"/>
          <p:cNvSpPr txBox="1"/>
          <p:nvPr>
            <p:ph hasCustomPrompt="1" type="title"/>
          </p:nvPr>
        </p:nvSpPr>
        <p:spPr>
          <a:xfrm>
            <a:off x="713214" y="1359001"/>
            <a:ext cx="2452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65" name="Google Shape;365;p53"/>
          <p:cNvSpPr txBox="1"/>
          <p:nvPr>
            <p:ph idx="2" type="subTitle"/>
          </p:nvPr>
        </p:nvSpPr>
        <p:spPr>
          <a:xfrm>
            <a:off x="713223" y="3714994"/>
            <a:ext cx="29928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6" name="Google Shape;366;p53"/>
          <p:cNvSpPr txBox="1"/>
          <p:nvPr>
            <p:ph hasCustomPrompt="1" idx="3" type="title"/>
          </p:nvPr>
        </p:nvSpPr>
        <p:spPr>
          <a:xfrm>
            <a:off x="713214" y="2814267"/>
            <a:ext cx="2452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67" name="Google Shape;367;p53"/>
          <p:cNvSpPr txBox="1"/>
          <p:nvPr>
            <p:ph idx="4" type="subTitle"/>
          </p:nvPr>
        </p:nvSpPr>
        <p:spPr>
          <a:xfrm>
            <a:off x="4776251" y="3723593"/>
            <a:ext cx="29928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8" name="Google Shape;368;p53"/>
          <p:cNvSpPr txBox="1"/>
          <p:nvPr>
            <p:ph hasCustomPrompt="1" idx="5" type="title"/>
          </p:nvPr>
        </p:nvSpPr>
        <p:spPr>
          <a:xfrm>
            <a:off x="4776253" y="2814266"/>
            <a:ext cx="2452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69" name="Google Shape;369;p53"/>
          <p:cNvSpPr txBox="1"/>
          <p:nvPr>
            <p:ph idx="6" type="subTitle"/>
          </p:nvPr>
        </p:nvSpPr>
        <p:spPr>
          <a:xfrm>
            <a:off x="4776251" y="2268325"/>
            <a:ext cx="29928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0" name="Google Shape;370;p53"/>
          <p:cNvSpPr txBox="1"/>
          <p:nvPr>
            <p:ph hasCustomPrompt="1" idx="7" type="title"/>
          </p:nvPr>
        </p:nvSpPr>
        <p:spPr>
          <a:xfrm>
            <a:off x="4776253" y="1358998"/>
            <a:ext cx="2452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71" name="Google Shape;371;p53"/>
          <p:cNvSpPr txBox="1"/>
          <p:nvPr>
            <p:ph idx="8" type="title"/>
          </p:nvPr>
        </p:nvSpPr>
        <p:spPr>
          <a:xfrm>
            <a:off x="714850" y="338372"/>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2" name="Google Shape;37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_2_1">
    <p:spTree>
      <p:nvGrpSpPr>
        <p:cNvPr id="373" name="Shape 373"/>
        <p:cNvGrpSpPr/>
        <p:nvPr/>
      </p:nvGrpSpPr>
      <p:grpSpPr>
        <a:xfrm>
          <a:off x="0" y="0"/>
          <a:ext cx="0" cy="0"/>
          <a:chOff x="0" y="0"/>
          <a:chExt cx="0" cy="0"/>
        </a:xfrm>
      </p:grpSpPr>
      <p:sp>
        <p:nvSpPr>
          <p:cNvPr id="374" name="Google Shape;374;p54"/>
          <p:cNvSpPr/>
          <p:nvPr/>
        </p:nvSpPr>
        <p:spPr>
          <a:xfrm>
            <a:off x="641375" y="25147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3223088" y="25147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4"/>
          <p:cNvSpPr/>
          <p:nvPr/>
        </p:nvSpPr>
        <p:spPr>
          <a:xfrm>
            <a:off x="5845338" y="25147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4"/>
          <p:cNvSpPr txBox="1"/>
          <p:nvPr>
            <p:ph idx="1" type="subTitle"/>
          </p:nvPr>
        </p:nvSpPr>
        <p:spPr>
          <a:xfrm>
            <a:off x="724725" y="2397394"/>
            <a:ext cx="24501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8" name="Google Shape;378;p54"/>
          <p:cNvSpPr txBox="1"/>
          <p:nvPr>
            <p:ph hasCustomPrompt="1" type="title"/>
          </p:nvPr>
        </p:nvSpPr>
        <p:spPr>
          <a:xfrm>
            <a:off x="724725" y="3389357"/>
            <a:ext cx="24501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79" name="Google Shape;379;p54"/>
          <p:cNvSpPr txBox="1"/>
          <p:nvPr>
            <p:ph idx="2" type="subTitle"/>
          </p:nvPr>
        </p:nvSpPr>
        <p:spPr>
          <a:xfrm>
            <a:off x="3346988" y="2397375"/>
            <a:ext cx="24501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0" name="Google Shape;380;p54"/>
          <p:cNvSpPr txBox="1"/>
          <p:nvPr>
            <p:ph hasCustomPrompt="1" idx="3" type="title"/>
          </p:nvPr>
        </p:nvSpPr>
        <p:spPr>
          <a:xfrm>
            <a:off x="3346989" y="3389354"/>
            <a:ext cx="24501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81" name="Google Shape;381;p54"/>
          <p:cNvSpPr txBox="1"/>
          <p:nvPr>
            <p:ph idx="4" type="subTitle"/>
          </p:nvPr>
        </p:nvSpPr>
        <p:spPr>
          <a:xfrm>
            <a:off x="5969251" y="2397381"/>
            <a:ext cx="24501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2" name="Google Shape;382;p54"/>
          <p:cNvSpPr txBox="1"/>
          <p:nvPr>
            <p:ph hasCustomPrompt="1" idx="5" type="title"/>
          </p:nvPr>
        </p:nvSpPr>
        <p:spPr>
          <a:xfrm>
            <a:off x="5969252" y="3389368"/>
            <a:ext cx="24501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83" name="Google Shape;383;p54"/>
          <p:cNvSpPr txBox="1"/>
          <p:nvPr>
            <p:ph idx="6" type="subTitle"/>
          </p:nvPr>
        </p:nvSpPr>
        <p:spPr>
          <a:xfrm>
            <a:off x="899825" y="1494385"/>
            <a:ext cx="2099700" cy="571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4" name="Google Shape;384;p54"/>
          <p:cNvSpPr txBox="1"/>
          <p:nvPr>
            <p:ph idx="7" type="subTitle"/>
          </p:nvPr>
        </p:nvSpPr>
        <p:spPr>
          <a:xfrm>
            <a:off x="3522097" y="1493353"/>
            <a:ext cx="2099700" cy="571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5" name="Google Shape;385;p54"/>
          <p:cNvSpPr txBox="1"/>
          <p:nvPr>
            <p:ph idx="8" type="subTitle"/>
          </p:nvPr>
        </p:nvSpPr>
        <p:spPr>
          <a:xfrm>
            <a:off x="6144368" y="1493353"/>
            <a:ext cx="2099700" cy="571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6" name="Google Shape;386;p54"/>
          <p:cNvSpPr txBox="1"/>
          <p:nvPr>
            <p:ph idx="9" type="title"/>
          </p:nvPr>
        </p:nvSpPr>
        <p:spPr>
          <a:xfrm>
            <a:off x="714850" y="342804"/>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87" name="Google Shape;38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_1">
    <p:spTree>
      <p:nvGrpSpPr>
        <p:cNvPr id="388" name="Shape 388"/>
        <p:cNvGrpSpPr/>
        <p:nvPr/>
      </p:nvGrpSpPr>
      <p:grpSpPr>
        <a:xfrm>
          <a:off x="0" y="0"/>
          <a:ext cx="0" cy="0"/>
          <a:chOff x="0" y="0"/>
          <a:chExt cx="0" cy="0"/>
        </a:xfrm>
      </p:grpSpPr>
      <p:sp>
        <p:nvSpPr>
          <p:cNvPr id="389" name="Google Shape;389;p55"/>
          <p:cNvSpPr txBox="1"/>
          <p:nvPr>
            <p:ph type="title"/>
          </p:nvPr>
        </p:nvSpPr>
        <p:spPr>
          <a:xfrm>
            <a:off x="713225" y="343445"/>
            <a:ext cx="4971000" cy="9012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67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390" name="Google Shape;390;p55"/>
          <p:cNvSpPr txBox="1"/>
          <p:nvPr>
            <p:ph idx="1" type="subTitle"/>
          </p:nvPr>
        </p:nvSpPr>
        <p:spPr>
          <a:xfrm>
            <a:off x="713225" y="2365673"/>
            <a:ext cx="4406100" cy="140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1" name="Google Shape;391;p55"/>
          <p:cNvSpPr/>
          <p:nvPr/>
        </p:nvSpPr>
        <p:spPr>
          <a:xfrm flipH="1">
            <a:off x="5855225" y="-228587"/>
            <a:ext cx="3647700" cy="36477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5"/>
          <p:cNvSpPr/>
          <p:nvPr/>
        </p:nvSpPr>
        <p:spPr>
          <a:xfrm>
            <a:off x="6211225" y="2193925"/>
            <a:ext cx="2454600" cy="24546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5"/>
          <p:cNvSpPr txBox="1"/>
          <p:nvPr/>
        </p:nvSpPr>
        <p:spPr>
          <a:xfrm>
            <a:off x="719375" y="3595933"/>
            <a:ext cx="4958700" cy="572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b="1" lang="en" sz="12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including icons by </a:t>
            </a:r>
            <a:r>
              <a:rPr b="1" lang="en" sz="12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dk1"/>
                </a:solidFill>
                <a:latin typeface="Open Sans"/>
                <a:ea typeface="Open Sans"/>
                <a:cs typeface="Open Sans"/>
                <a:sym typeface="Open Sans"/>
              </a:rPr>
              <a:t> </a:t>
            </a:r>
            <a:endParaRPr sz="1200" u="sng">
              <a:solidFill>
                <a:schemeClr val="dk1"/>
              </a:solidFill>
              <a:latin typeface="Open Sans"/>
              <a:ea typeface="Open Sans"/>
              <a:cs typeface="Open Sans"/>
              <a:sym typeface="Open Sans"/>
            </a:endParaRPr>
          </a:p>
        </p:txBody>
      </p:sp>
      <p:sp>
        <p:nvSpPr>
          <p:cNvPr id="394" name="Google Shape;39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AND_BODY_1_1_1">
    <p:spTree>
      <p:nvGrpSpPr>
        <p:cNvPr id="395" name="Shape 395"/>
        <p:cNvGrpSpPr/>
        <p:nvPr/>
      </p:nvGrpSpPr>
      <p:grpSpPr>
        <a:xfrm>
          <a:off x="0" y="0"/>
          <a:ext cx="0" cy="0"/>
          <a:chOff x="0" y="0"/>
          <a:chExt cx="0" cy="0"/>
        </a:xfrm>
      </p:grpSpPr>
      <p:sp>
        <p:nvSpPr>
          <p:cNvPr id="396" name="Google Shape;396;p56"/>
          <p:cNvSpPr/>
          <p:nvPr/>
        </p:nvSpPr>
        <p:spPr>
          <a:xfrm flipH="1">
            <a:off x="-2160100" y="-2775592"/>
            <a:ext cx="5930400" cy="59304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6"/>
          <p:cNvSpPr/>
          <p:nvPr/>
        </p:nvSpPr>
        <p:spPr>
          <a:xfrm>
            <a:off x="324775" y="-845100"/>
            <a:ext cx="4516500" cy="45165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1_4_1_2">
    <p:spTree>
      <p:nvGrpSpPr>
        <p:cNvPr id="399" name="Shape 399"/>
        <p:cNvGrpSpPr/>
        <p:nvPr/>
      </p:nvGrpSpPr>
      <p:grpSpPr>
        <a:xfrm>
          <a:off x="0" y="0"/>
          <a:ext cx="0" cy="0"/>
          <a:chOff x="0" y="0"/>
          <a:chExt cx="0" cy="0"/>
        </a:xfrm>
      </p:grpSpPr>
      <p:sp>
        <p:nvSpPr>
          <p:cNvPr id="400" name="Google Shape;400;p57"/>
          <p:cNvSpPr/>
          <p:nvPr/>
        </p:nvSpPr>
        <p:spPr>
          <a:xfrm flipH="1">
            <a:off x="5358100" y="297774"/>
            <a:ext cx="3271800" cy="32718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p:nvPr/>
        </p:nvSpPr>
        <p:spPr>
          <a:xfrm>
            <a:off x="5522900" y="-2706825"/>
            <a:ext cx="6145200" cy="61452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7"/>
          <p:cNvSpPr/>
          <p:nvPr/>
        </p:nvSpPr>
        <p:spPr>
          <a:xfrm>
            <a:off x="-972575" y="3098475"/>
            <a:ext cx="3170400" cy="31704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04" name="Shape 404"/>
        <p:cNvGrpSpPr/>
        <p:nvPr/>
      </p:nvGrpSpPr>
      <p:grpSpPr>
        <a:xfrm>
          <a:off x="0" y="0"/>
          <a:ext cx="0" cy="0"/>
          <a:chOff x="0" y="0"/>
          <a:chExt cx="0" cy="0"/>
        </a:xfrm>
      </p:grpSpPr>
      <p:cxnSp>
        <p:nvCxnSpPr>
          <p:cNvPr id="405" name="Google Shape;405;p58"/>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406" name="Google Shape;406;p58"/>
          <p:cNvSpPr txBox="1"/>
          <p:nvPr>
            <p:ph type="title"/>
          </p:nvPr>
        </p:nvSpPr>
        <p:spPr>
          <a:xfrm>
            <a:off x="387900" y="458025"/>
            <a:ext cx="8368200" cy="686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7" name="Google Shape;407;p5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408" name="Google Shape;408;p5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409" name="Shape 409"/>
        <p:cNvGrpSpPr/>
        <p:nvPr/>
      </p:nvGrpSpPr>
      <p:grpSpPr>
        <a:xfrm>
          <a:off x="0" y="0"/>
          <a:ext cx="0" cy="0"/>
          <a:chOff x="0" y="0"/>
          <a:chExt cx="0" cy="0"/>
        </a:xfrm>
      </p:grpSpPr>
      <p:cxnSp>
        <p:nvCxnSpPr>
          <p:cNvPr id="410" name="Google Shape;410;p59"/>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411" name="Google Shape;411;p59"/>
          <p:cNvSpPr txBox="1"/>
          <p:nvPr>
            <p:ph type="title"/>
          </p:nvPr>
        </p:nvSpPr>
        <p:spPr>
          <a:xfrm>
            <a:off x="387900" y="458025"/>
            <a:ext cx="8368200" cy="686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12" name="Google Shape;412;p5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413" name="Google Shape;413;p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414" name="Shape 414"/>
        <p:cNvGrpSpPr/>
        <p:nvPr/>
      </p:nvGrpSpPr>
      <p:grpSpPr>
        <a:xfrm>
          <a:off x="0" y="0"/>
          <a:ext cx="0" cy="0"/>
          <a:chOff x="0" y="0"/>
          <a:chExt cx="0" cy="0"/>
        </a:xfrm>
      </p:grpSpPr>
      <p:cxnSp>
        <p:nvCxnSpPr>
          <p:cNvPr id="415" name="Google Shape;415;p60"/>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416" name="Google Shape;416;p60"/>
          <p:cNvSpPr txBox="1"/>
          <p:nvPr>
            <p:ph type="title"/>
          </p:nvPr>
        </p:nvSpPr>
        <p:spPr>
          <a:xfrm>
            <a:off x="387900" y="458025"/>
            <a:ext cx="8368200" cy="686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17" name="Google Shape;417;p6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418" name="Google Shape;418;p6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p:nvPr/>
        </p:nvSpPr>
        <p:spPr>
          <a:xfrm>
            <a:off x="6877925" y="958275"/>
            <a:ext cx="4598400" cy="45984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2685100" y="-1618950"/>
            <a:ext cx="5506800" cy="5506800"/>
          </a:xfrm>
          <a:prstGeom prst="ellipse">
            <a:avLst/>
          </a:prstGeom>
          <a:gradFill>
            <a:gsLst>
              <a:gs pos="0">
                <a:srgbClr val="4C9484">
                  <a:alpha val="3176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txBox="1"/>
          <p:nvPr>
            <p:ph type="title"/>
          </p:nvPr>
        </p:nvSpPr>
        <p:spPr>
          <a:xfrm>
            <a:off x="2007050" y="1116617"/>
            <a:ext cx="5200500" cy="1365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7"/>
          <p:cNvSpPr txBox="1"/>
          <p:nvPr>
            <p:ph idx="1" type="subTitle"/>
          </p:nvPr>
        </p:nvSpPr>
        <p:spPr>
          <a:xfrm>
            <a:off x="2007050" y="2862592"/>
            <a:ext cx="4501200" cy="1365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8" name="Google Shape;4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p:nvPr/>
        </p:nvSpPr>
        <p:spPr>
          <a:xfrm>
            <a:off x="5140425" y="1576275"/>
            <a:ext cx="4516200" cy="45162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582351" y="-485301"/>
            <a:ext cx="4310400" cy="43104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2" name="Google Shape;52;p8"/>
          <p:cNvSpPr txBox="1"/>
          <p:nvPr>
            <p:ph type="title"/>
          </p:nvPr>
        </p:nvSpPr>
        <p:spPr>
          <a:xfrm>
            <a:off x="735800" y="1341400"/>
            <a:ext cx="6143100" cy="25971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3" name="Google Shape;5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ctrTitle"/>
          </p:nvPr>
        </p:nvSpPr>
        <p:spPr>
          <a:xfrm>
            <a:off x="713225" y="1395931"/>
            <a:ext cx="5226900" cy="1101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69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56" name="Google Shape;56;p9"/>
          <p:cNvSpPr txBox="1"/>
          <p:nvPr>
            <p:ph idx="1" type="subTitle"/>
          </p:nvPr>
        </p:nvSpPr>
        <p:spPr>
          <a:xfrm>
            <a:off x="713225" y="2719014"/>
            <a:ext cx="4272000" cy="1151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7" name="Google Shape;57;p9"/>
          <p:cNvSpPr/>
          <p:nvPr/>
        </p:nvSpPr>
        <p:spPr>
          <a:xfrm>
            <a:off x="3803575" y="843650"/>
            <a:ext cx="4516200" cy="45162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2783524" y="-991326"/>
            <a:ext cx="4310400" cy="43104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 name="Google Shape;5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ph idx="2" type="pic"/>
          </p:nvPr>
        </p:nvSpPr>
        <p:spPr>
          <a:xfrm>
            <a:off x="1850" y="-1225"/>
            <a:ext cx="9144000" cy="5143500"/>
          </a:xfrm>
          <a:prstGeom prst="rect">
            <a:avLst/>
          </a:prstGeom>
          <a:noFill/>
          <a:ln>
            <a:noFill/>
          </a:ln>
        </p:spPr>
      </p:sp>
      <p:sp>
        <p:nvSpPr>
          <p:cNvPr id="62" name="Google Shape;62;p10"/>
          <p:cNvSpPr txBox="1"/>
          <p:nvPr>
            <p:ph type="title"/>
          </p:nvPr>
        </p:nvSpPr>
        <p:spPr>
          <a:xfrm>
            <a:off x="679825" y="3583400"/>
            <a:ext cx="3923100" cy="921900"/>
          </a:xfrm>
          <a:prstGeom prst="rect">
            <a:avLst/>
          </a:prstGeom>
          <a:solidFill>
            <a:schemeClr val="lt2"/>
          </a:solidFill>
        </p:spPr>
        <p:txBody>
          <a:bodyPr anchorCtr="0" anchor="t" bIns="91425" lIns="91425" spcFirstLastPara="1" rIns="91425" wrap="square" tIns="91425">
            <a:noAutofit/>
          </a:bodyPr>
          <a:lstStyle>
            <a:lvl1pPr lvl="0">
              <a:lnSpc>
                <a:spcPct val="80000"/>
              </a:lnSpc>
              <a:spcBef>
                <a:spcPts val="0"/>
              </a:spcBef>
              <a:spcAft>
                <a:spcPts val="0"/>
              </a:spcAft>
              <a:buSzPts val="3600"/>
              <a:buNone/>
              <a:defRPr sz="31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3" name="Google Shape;6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theme" Target="../theme/theme2.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3875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1pPr>
            <a:lvl2pPr lvl="1">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2pPr>
            <a:lvl3pPr lvl="2">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3pPr>
            <a:lvl4pPr lvl="3">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4pPr>
            <a:lvl5pPr lvl="4">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5pPr>
            <a:lvl6pPr lvl="5">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6pPr>
            <a:lvl7pPr lvl="6">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7pPr>
            <a:lvl8pPr lvl="7">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8pPr>
            <a:lvl9pPr lvl="8">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9pPr>
          </a:lstStyle>
          <a:p/>
        </p:txBody>
      </p:sp>
      <p:sp>
        <p:nvSpPr>
          <p:cNvPr id="7" name="Google Shape;7;p1"/>
          <p:cNvSpPr txBox="1"/>
          <p:nvPr>
            <p:ph idx="1" type="body"/>
          </p:nvPr>
        </p:nvSpPr>
        <p:spPr>
          <a:xfrm>
            <a:off x="713225" y="1152465"/>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1pPr>
            <a:lvl2pPr indent="-330200" lvl="1" marL="9144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2pPr>
            <a:lvl3pPr indent="-330200" lvl="2" marL="13716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3pPr>
            <a:lvl4pPr indent="-330200" lvl="3" marL="18288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4pPr>
            <a:lvl5pPr indent="-330200" lvl="4" marL="22860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5pPr>
            <a:lvl6pPr indent="-330200" lvl="5" marL="2743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6pPr>
            <a:lvl7pPr indent="-330200" lvl="6" marL="32004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7pPr>
            <a:lvl8pPr indent="-330200" lvl="7" marL="36576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8pPr>
            <a:lvl9pPr indent="-330200" lvl="8" marL="41148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Open Sans"/>
                <a:ea typeface="Open Sans"/>
                <a:cs typeface="Open Sans"/>
                <a:sym typeface="Open Sans"/>
              </a:defRPr>
            </a:lvl1pPr>
            <a:lvl2pPr lvl="1" algn="r">
              <a:buNone/>
              <a:defRPr sz="1300">
                <a:solidFill>
                  <a:schemeClr val="dk1"/>
                </a:solidFill>
                <a:latin typeface="Open Sans"/>
                <a:ea typeface="Open Sans"/>
                <a:cs typeface="Open Sans"/>
                <a:sym typeface="Open Sans"/>
              </a:defRPr>
            </a:lvl2pPr>
            <a:lvl3pPr lvl="2" algn="r">
              <a:buNone/>
              <a:defRPr sz="1300">
                <a:solidFill>
                  <a:schemeClr val="dk1"/>
                </a:solidFill>
                <a:latin typeface="Open Sans"/>
                <a:ea typeface="Open Sans"/>
                <a:cs typeface="Open Sans"/>
                <a:sym typeface="Open Sans"/>
              </a:defRPr>
            </a:lvl3pPr>
            <a:lvl4pPr lvl="3" algn="r">
              <a:buNone/>
              <a:defRPr sz="1300">
                <a:solidFill>
                  <a:schemeClr val="dk1"/>
                </a:solidFill>
                <a:latin typeface="Open Sans"/>
                <a:ea typeface="Open Sans"/>
                <a:cs typeface="Open Sans"/>
                <a:sym typeface="Open Sans"/>
              </a:defRPr>
            </a:lvl4pPr>
            <a:lvl5pPr lvl="4" algn="r">
              <a:buNone/>
              <a:defRPr sz="1300">
                <a:solidFill>
                  <a:schemeClr val="dk1"/>
                </a:solidFill>
                <a:latin typeface="Open Sans"/>
                <a:ea typeface="Open Sans"/>
                <a:cs typeface="Open Sans"/>
                <a:sym typeface="Open Sans"/>
              </a:defRPr>
            </a:lvl5pPr>
            <a:lvl6pPr lvl="5" algn="r">
              <a:buNone/>
              <a:defRPr sz="1300">
                <a:solidFill>
                  <a:schemeClr val="dk1"/>
                </a:solidFill>
                <a:latin typeface="Open Sans"/>
                <a:ea typeface="Open Sans"/>
                <a:cs typeface="Open Sans"/>
                <a:sym typeface="Open Sans"/>
              </a:defRPr>
            </a:lvl6pPr>
            <a:lvl7pPr lvl="6" algn="r">
              <a:buNone/>
              <a:defRPr sz="1300">
                <a:solidFill>
                  <a:schemeClr val="dk1"/>
                </a:solidFill>
                <a:latin typeface="Open Sans"/>
                <a:ea typeface="Open Sans"/>
                <a:cs typeface="Open Sans"/>
                <a:sym typeface="Open Sans"/>
              </a:defRPr>
            </a:lvl7pPr>
            <a:lvl8pPr lvl="7" algn="r">
              <a:buNone/>
              <a:defRPr sz="1300">
                <a:solidFill>
                  <a:schemeClr val="dk1"/>
                </a:solidFill>
                <a:latin typeface="Open Sans"/>
                <a:ea typeface="Open Sans"/>
                <a:cs typeface="Open Sans"/>
                <a:sym typeface="Open Sans"/>
              </a:defRPr>
            </a:lvl8pPr>
            <a:lvl9pPr lvl="8" algn="r">
              <a:buNone/>
              <a:defRPr sz="1300">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oi.org/10.5539/ijef.v5n3p24" TargetMode="External"/><Relationship Id="rId4" Type="http://schemas.openxmlformats.org/officeDocument/2006/relationships/hyperlink" Target="https://doi.org/10.1016/j.eswa.2022.116659" TargetMode="External"/><Relationship Id="rId5" Type="http://schemas.openxmlformats.org/officeDocument/2006/relationships/hyperlink" Target="https://www.spglobal.com/marketintelligence/en/mi/products/us-monthly-gdp-index.html" TargetMode="External"/><Relationship Id="rId6" Type="http://schemas.openxmlformats.org/officeDocument/2006/relationships/hyperlink" Target="https://fred.stlouisfed.org/series/UNR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txBox="1"/>
          <p:nvPr/>
        </p:nvSpPr>
        <p:spPr>
          <a:xfrm>
            <a:off x="713225" y="495626"/>
            <a:ext cx="5408700" cy="28422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b="1" lang="en" sz="6000">
                <a:solidFill>
                  <a:srgbClr val="305C54"/>
                </a:solidFill>
                <a:latin typeface="Calibri"/>
                <a:ea typeface="Calibri"/>
                <a:cs typeface="Calibri"/>
                <a:sym typeface="Calibri"/>
              </a:rPr>
              <a:t>Milestone 3</a:t>
            </a:r>
            <a:r>
              <a:rPr b="1" lang="en" sz="7000">
                <a:solidFill>
                  <a:srgbClr val="305C54"/>
                </a:solidFill>
                <a:latin typeface="Calibri"/>
                <a:ea typeface="Calibri"/>
                <a:cs typeface="Calibri"/>
                <a:sym typeface="Calibri"/>
              </a:rPr>
              <a:t> </a:t>
            </a:r>
            <a:r>
              <a:rPr b="1" lang="en" sz="6500">
                <a:solidFill>
                  <a:srgbClr val="305C54"/>
                </a:solidFill>
                <a:latin typeface="Calibri"/>
                <a:ea typeface="Calibri"/>
                <a:cs typeface="Calibri"/>
                <a:sym typeface="Calibri"/>
              </a:rPr>
              <a:t>STOCK PRICE</a:t>
            </a:r>
            <a:endParaRPr b="1" sz="6500">
              <a:solidFill>
                <a:srgbClr val="305C54"/>
              </a:solidFill>
              <a:latin typeface="Calibri"/>
              <a:ea typeface="Calibri"/>
              <a:cs typeface="Calibri"/>
              <a:sym typeface="Calibri"/>
            </a:endParaRPr>
          </a:p>
          <a:p>
            <a:pPr indent="0" lvl="0" marL="0" rtl="0" algn="l">
              <a:lnSpc>
                <a:spcPct val="80000"/>
              </a:lnSpc>
              <a:spcBef>
                <a:spcPts val="0"/>
              </a:spcBef>
              <a:spcAft>
                <a:spcPts val="0"/>
              </a:spcAft>
              <a:buNone/>
            </a:pPr>
            <a:r>
              <a:rPr b="1" lang="en" sz="7500">
                <a:solidFill>
                  <a:srgbClr val="212121"/>
                </a:solidFill>
                <a:latin typeface="Calibri"/>
                <a:ea typeface="Calibri"/>
                <a:cs typeface="Calibri"/>
                <a:sym typeface="Calibri"/>
              </a:rPr>
              <a:t>PREDICTION</a:t>
            </a:r>
            <a:r>
              <a:rPr b="1" lang="en" sz="7000">
                <a:solidFill>
                  <a:srgbClr val="212121"/>
                </a:solidFill>
                <a:latin typeface="Inconsolata"/>
                <a:ea typeface="Inconsolata"/>
                <a:cs typeface="Inconsolata"/>
                <a:sym typeface="Inconsolata"/>
              </a:rPr>
              <a:t> </a:t>
            </a:r>
            <a:endParaRPr b="1" sz="7000">
              <a:solidFill>
                <a:srgbClr val="212121"/>
              </a:solidFill>
              <a:latin typeface="Inconsolata"/>
              <a:ea typeface="Inconsolata"/>
              <a:cs typeface="Inconsolata"/>
              <a:sym typeface="Inconsolata"/>
            </a:endParaRPr>
          </a:p>
        </p:txBody>
      </p:sp>
      <p:sp>
        <p:nvSpPr>
          <p:cNvPr id="424" name="Google Shape;424;p61"/>
          <p:cNvSpPr txBox="1"/>
          <p:nvPr/>
        </p:nvSpPr>
        <p:spPr>
          <a:xfrm>
            <a:off x="6968200" y="3782100"/>
            <a:ext cx="1992300" cy="12135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1600">
                <a:solidFill>
                  <a:srgbClr val="212121"/>
                </a:solidFill>
                <a:latin typeface="Calibri"/>
                <a:ea typeface="Calibri"/>
                <a:cs typeface="Calibri"/>
                <a:sym typeface="Calibri"/>
              </a:rPr>
              <a:t>Team 10</a:t>
            </a:r>
            <a:endParaRPr b="1" sz="1600">
              <a:solidFill>
                <a:srgbClr val="212121"/>
              </a:solidFill>
              <a:latin typeface="Calibri"/>
              <a:ea typeface="Calibri"/>
              <a:cs typeface="Calibri"/>
              <a:sym typeface="Calibri"/>
            </a:endParaRPr>
          </a:p>
          <a:p>
            <a:pPr indent="0" lvl="0" marL="0" rtl="0" algn="l">
              <a:spcBef>
                <a:spcPts val="0"/>
              </a:spcBef>
              <a:spcAft>
                <a:spcPts val="0"/>
              </a:spcAft>
              <a:buNone/>
            </a:pPr>
            <a:r>
              <a:rPr b="1" lang="en" sz="1600">
                <a:solidFill>
                  <a:srgbClr val="212121"/>
                </a:solidFill>
                <a:latin typeface="Calibri"/>
                <a:ea typeface="Calibri"/>
                <a:cs typeface="Calibri"/>
                <a:sym typeface="Calibri"/>
              </a:rPr>
              <a:t>Srikanth Parvathala</a:t>
            </a:r>
            <a:endParaRPr b="1" sz="1600">
              <a:solidFill>
                <a:srgbClr val="212121"/>
              </a:solidFill>
              <a:latin typeface="Calibri"/>
              <a:ea typeface="Calibri"/>
              <a:cs typeface="Calibri"/>
              <a:sym typeface="Calibri"/>
            </a:endParaRPr>
          </a:p>
          <a:p>
            <a:pPr indent="0" lvl="0" marL="0" rtl="0" algn="l">
              <a:spcBef>
                <a:spcPts val="0"/>
              </a:spcBef>
              <a:spcAft>
                <a:spcPts val="0"/>
              </a:spcAft>
              <a:buNone/>
            </a:pPr>
            <a:r>
              <a:rPr b="1" lang="en" sz="1600">
                <a:solidFill>
                  <a:srgbClr val="212121"/>
                </a:solidFill>
                <a:latin typeface="Calibri"/>
                <a:ea typeface="Calibri"/>
                <a:cs typeface="Calibri"/>
                <a:sym typeface="Calibri"/>
              </a:rPr>
              <a:t>Vijay Arni</a:t>
            </a:r>
            <a:endParaRPr b="1" sz="1600">
              <a:solidFill>
                <a:srgbClr val="212121"/>
              </a:solidFill>
              <a:latin typeface="Calibri"/>
              <a:ea typeface="Calibri"/>
              <a:cs typeface="Calibri"/>
              <a:sym typeface="Calibri"/>
            </a:endParaRPr>
          </a:p>
          <a:p>
            <a:pPr indent="0" lvl="0" marL="0" rtl="0" algn="l">
              <a:spcBef>
                <a:spcPts val="0"/>
              </a:spcBef>
              <a:spcAft>
                <a:spcPts val="0"/>
              </a:spcAft>
              <a:buNone/>
            </a:pPr>
            <a:r>
              <a:rPr b="1" lang="en" sz="1600">
                <a:solidFill>
                  <a:srgbClr val="212121"/>
                </a:solidFill>
                <a:latin typeface="Calibri"/>
                <a:ea typeface="Calibri"/>
                <a:cs typeface="Calibri"/>
                <a:sym typeface="Calibri"/>
              </a:rPr>
              <a:t>Ya-Ting Yang</a:t>
            </a:r>
            <a:endParaRPr b="1" sz="1600">
              <a:solidFill>
                <a:srgbClr val="212121"/>
              </a:solidFill>
              <a:latin typeface="Calibri"/>
              <a:ea typeface="Calibri"/>
              <a:cs typeface="Calibri"/>
              <a:sym typeface="Calibri"/>
            </a:endParaRPr>
          </a:p>
        </p:txBody>
      </p:sp>
      <p:cxnSp>
        <p:nvCxnSpPr>
          <p:cNvPr id="425" name="Google Shape;425;p61"/>
          <p:cNvCxnSpPr/>
          <p:nvPr/>
        </p:nvCxnSpPr>
        <p:spPr>
          <a:xfrm>
            <a:off x="713225" y="3746949"/>
            <a:ext cx="8426700" cy="0"/>
          </a:xfrm>
          <a:prstGeom prst="straightConnector1">
            <a:avLst/>
          </a:prstGeom>
          <a:noFill/>
          <a:ln cap="flat" cmpd="sng" w="9525">
            <a:solidFill>
              <a:srgbClr val="4C9484"/>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2" name="Google Shape;512;p70"/>
          <p:cNvSpPr txBox="1"/>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chemeClr val="dk1"/>
                </a:solidFill>
                <a:latin typeface="Calibri"/>
                <a:ea typeface="Calibri"/>
                <a:cs typeface="Calibri"/>
                <a:sym typeface="Calibri"/>
              </a:rPr>
              <a:t>Training Separate Models For Each Company</a:t>
            </a:r>
            <a:endParaRPr b="1" sz="3500">
              <a:solidFill>
                <a:schemeClr val="dk1"/>
              </a:solidFill>
              <a:latin typeface="Calibri"/>
              <a:ea typeface="Calibri"/>
              <a:cs typeface="Calibri"/>
              <a:sym typeface="Calibri"/>
            </a:endParaRPr>
          </a:p>
        </p:txBody>
      </p:sp>
      <p:pic>
        <p:nvPicPr>
          <p:cNvPr id="513" name="Google Shape;513;p70"/>
          <p:cNvPicPr preferRelativeResize="0"/>
          <p:nvPr/>
        </p:nvPicPr>
        <p:blipFill>
          <a:blip r:embed="rId3">
            <a:alphaModFix/>
          </a:blip>
          <a:stretch>
            <a:fillRect/>
          </a:stretch>
        </p:blipFill>
        <p:spPr>
          <a:xfrm>
            <a:off x="387888" y="1391625"/>
            <a:ext cx="2704362" cy="1697027"/>
          </a:xfrm>
          <a:prstGeom prst="rect">
            <a:avLst/>
          </a:prstGeom>
          <a:noFill/>
          <a:ln cap="flat" cmpd="sng" w="12700">
            <a:solidFill>
              <a:srgbClr val="EFEFEF"/>
            </a:solidFill>
            <a:prstDash val="solid"/>
            <a:miter lim="8000"/>
            <a:headEnd len="sm" w="sm" type="none"/>
            <a:tailEnd len="sm" w="sm" type="none"/>
          </a:ln>
        </p:spPr>
      </p:pic>
      <p:pic>
        <p:nvPicPr>
          <p:cNvPr id="514" name="Google Shape;514;p70"/>
          <p:cNvPicPr preferRelativeResize="0"/>
          <p:nvPr/>
        </p:nvPicPr>
        <p:blipFill>
          <a:blip r:embed="rId4">
            <a:alphaModFix/>
          </a:blip>
          <a:stretch>
            <a:fillRect/>
          </a:stretch>
        </p:blipFill>
        <p:spPr>
          <a:xfrm>
            <a:off x="3237450" y="1391625"/>
            <a:ext cx="2704362" cy="1697027"/>
          </a:xfrm>
          <a:prstGeom prst="rect">
            <a:avLst/>
          </a:prstGeom>
          <a:noFill/>
          <a:ln cap="flat" cmpd="sng" w="12700">
            <a:solidFill>
              <a:srgbClr val="EFEFEF"/>
            </a:solidFill>
            <a:prstDash val="solid"/>
            <a:miter lim="8000"/>
            <a:headEnd len="sm" w="sm" type="none"/>
            <a:tailEnd len="sm" w="sm" type="none"/>
          </a:ln>
        </p:spPr>
      </p:pic>
      <p:pic>
        <p:nvPicPr>
          <p:cNvPr id="515" name="Google Shape;515;p70"/>
          <p:cNvPicPr preferRelativeResize="0"/>
          <p:nvPr/>
        </p:nvPicPr>
        <p:blipFill>
          <a:blip r:embed="rId5">
            <a:alphaModFix/>
          </a:blip>
          <a:stretch>
            <a:fillRect/>
          </a:stretch>
        </p:blipFill>
        <p:spPr>
          <a:xfrm>
            <a:off x="387888" y="3222991"/>
            <a:ext cx="2704362" cy="1697034"/>
          </a:xfrm>
          <a:prstGeom prst="rect">
            <a:avLst/>
          </a:prstGeom>
          <a:noFill/>
          <a:ln cap="flat" cmpd="sng" w="12700">
            <a:solidFill>
              <a:srgbClr val="EFEFEF"/>
            </a:solidFill>
            <a:prstDash val="solid"/>
            <a:miter lim="8000"/>
            <a:headEnd len="sm" w="sm" type="none"/>
            <a:tailEnd len="sm" w="sm" type="none"/>
          </a:ln>
        </p:spPr>
      </p:pic>
      <p:pic>
        <p:nvPicPr>
          <p:cNvPr id="516" name="Google Shape;516;p70"/>
          <p:cNvPicPr preferRelativeResize="0"/>
          <p:nvPr/>
        </p:nvPicPr>
        <p:blipFill>
          <a:blip r:embed="rId6">
            <a:alphaModFix/>
          </a:blip>
          <a:stretch>
            <a:fillRect/>
          </a:stretch>
        </p:blipFill>
        <p:spPr>
          <a:xfrm>
            <a:off x="3237450" y="3222991"/>
            <a:ext cx="2704362" cy="1697028"/>
          </a:xfrm>
          <a:prstGeom prst="rect">
            <a:avLst/>
          </a:prstGeom>
          <a:noFill/>
          <a:ln>
            <a:noFill/>
          </a:ln>
        </p:spPr>
      </p:pic>
      <p:sp>
        <p:nvSpPr>
          <p:cNvPr id="517" name="Google Shape;517;p70"/>
          <p:cNvSpPr txBox="1"/>
          <p:nvPr>
            <p:ph idx="4294967295" type="body"/>
          </p:nvPr>
        </p:nvSpPr>
        <p:spPr>
          <a:xfrm>
            <a:off x="6420075" y="3927650"/>
            <a:ext cx="2394000" cy="819600"/>
          </a:xfrm>
          <a:prstGeom prst="rect">
            <a:avLst/>
          </a:prstGeom>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b="1" lang="en" sz="2800">
                <a:latin typeface="Calibri"/>
                <a:ea typeface="Calibri"/>
                <a:cs typeface="Calibri"/>
                <a:sym typeface="Calibri"/>
              </a:rPr>
              <a:t>0.998</a:t>
            </a:r>
            <a:endParaRPr b="1" sz="2800">
              <a:latin typeface="Calibri"/>
              <a:ea typeface="Calibri"/>
              <a:cs typeface="Calibri"/>
              <a:sym typeface="Calibri"/>
            </a:endParaRPr>
          </a:p>
        </p:txBody>
      </p:sp>
      <p:sp>
        <p:nvSpPr>
          <p:cNvPr id="518" name="Google Shape;518;p70"/>
          <p:cNvSpPr txBox="1"/>
          <p:nvPr>
            <p:ph idx="4294967295" type="body"/>
          </p:nvPr>
        </p:nvSpPr>
        <p:spPr>
          <a:xfrm>
            <a:off x="6420075" y="2717575"/>
            <a:ext cx="2394000" cy="1081800"/>
          </a:xfrm>
          <a:prstGeom prst="rect">
            <a:avLst/>
          </a:prstGeom>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en" sz="1300">
                <a:latin typeface="Calibri"/>
                <a:ea typeface="Calibri"/>
                <a:cs typeface="Calibri"/>
                <a:sym typeface="Calibri"/>
              </a:rPr>
              <a:t>BEST MODEL</a:t>
            </a:r>
            <a:br>
              <a:rPr lang="en" sz="1300">
                <a:latin typeface="Calibri"/>
                <a:ea typeface="Calibri"/>
                <a:cs typeface="Calibri"/>
                <a:sym typeface="Calibri"/>
              </a:rPr>
            </a:br>
            <a:r>
              <a:rPr lang="en" sz="1300">
                <a:latin typeface="Calibri"/>
                <a:ea typeface="Calibri"/>
                <a:cs typeface="Calibri"/>
                <a:sym typeface="Calibri"/>
              </a:rPr>
              <a:t>2 or 3 hidden layer with 50 neurons using the tanh activation function</a:t>
            </a:r>
            <a:endParaRPr sz="1300">
              <a:latin typeface="Calibri"/>
              <a:ea typeface="Calibri"/>
              <a:cs typeface="Calibri"/>
              <a:sym typeface="Calibri"/>
            </a:endParaRPr>
          </a:p>
        </p:txBody>
      </p:sp>
      <p:sp>
        <p:nvSpPr>
          <p:cNvPr id="519" name="Google Shape;519;p70"/>
          <p:cNvSpPr txBox="1"/>
          <p:nvPr>
            <p:ph idx="4294967295" type="body"/>
          </p:nvPr>
        </p:nvSpPr>
        <p:spPr>
          <a:xfrm>
            <a:off x="6090075" y="1315425"/>
            <a:ext cx="3054000" cy="1284300"/>
          </a:xfrm>
          <a:prstGeom prst="rect">
            <a:avLst/>
          </a:prstGeom>
        </p:spPr>
        <p:txBody>
          <a:bodyPr anchorCtr="0" anchor="t" bIns="91425" lIns="91425" spcFirstLastPara="1" rIns="91425" wrap="square" tIns="91425">
            <a:noAutofit/>
          </a:bodyPr>
          <a:lstStyle/>
          <a:p>
            <a:pPr indent="-306705" lvl="0" marL="457200" rtl="0" algn="l">
              <a:spcBef>
                <a:spcPts val="0"/>
              </a:spcBef>
              <a:spcAft>
                <a:spcPts val="0"/>
              </a:spcAft>
              <a:buSzPts val="1230"/>
              <a:buFont typeface="Calibri"/>
              <a:buChar char="●"/>
            </a:pPr>
            <a:r>
              <a:rPr lang="en" sz="1230">
                <a:latin typeface="Calibri"/>
                <a:ea typeface="Calibri"/>
                <a:cs typeface="Calibri"/>
                <a:sym typeface="Calibri"/>
              </a:rPr>
              <a:t>Hidden layer: 1~3</a:t>
            </a:r>
            <a:endParaRPr sz="1230">
              <a:latin typeface="Calibri"/>
              <a:ea typeface="Calibri"/>
              <a:cs typeface="Calibri"/>
              <a:sym typeface="Calibri"/>
            </a:endParaRPr>
          </a:p>
          <a:p>
            <a:pPr indent="-306705" lvl="0" marL="457200" rtl="0" algn="l">
              <a:spcBef>
                <a:spcPts val="0"/>
              </a:spcBef>
              <a:spcAft>
                <a:spcPts val="0"/>
              </a:spcAft>
              <a:buSzPts val="1230"/>
              <a:buFont typeface="Calibri"/>
              <a:buChar char="●"/>
            </a:pPr>
            <a:r>
              <a:rPr lang="en" sz="1230">
                <a:latin typeface="Calibri"/>
                <a:ea typeface="Calibri"/>
                <a:cs typeface="Calibri"/>
                <a:sym typeface="Calibri"/>
              </a:rPr>
              <a:t>Neurons: 1~50</a:t>
            </a:r>
            <a:endParaRPr sz="1230">
              <a:latin typeface="Calibri"/>
              <a:ea typeface="Calibri"/>
              <a:cs typeface="Calibri"/>
              <a:sym typeface="Calibri"/>
            </a:endParaRPr>
          </a:p>
          <a:p>
            <a:pPr indent="-306705" lvl="0" marL="457200" rtl="0" algn="l">
              <a:spcBef>
                <a:spcPts val="0"/>
              </a:spcBef>
              <a:spcAft>
                <a:spcPts val="0"/>
              </a:spcAft>
              <a:buSzPts val="1230"/>
              <a:buFont typeface="Calibri"/>
              <a:buChar char="●"/>
            </a:pPr>
            <a:r>
              <a:rPr lang="en" sz="1230">
                <a:latin typeface="Calibri"/>
                <a:ea typeface="Calibri"/>
                <a:cs typeface="Calibri"/>
                <a:sym typeface="Calibri"/>
              </a:rPr>
              <a:t>Activation function: logistic, tanh</a:t>
            </a:r>
            <a:endParaRPr sz="1230">
              <a:latin typeface="Calibri"/>
              <a:ea typeface="Calibri"/>
              <a:cs typeface="Calibri"/>
              <a:sym typeface="Calibri"/>
            </a:endParaRPr>
          </a:p>
          <a:p>
            <a:pPr indent="-306705" lvl="0" marL="457200" rtl="0" algn="l">
              <a:spcBef>
                <a:spcPts val="0"/>
              </a:spcBef>
              <a:spcAft>
                <a:spcPts val="0"/>
              </a:spcAft>
              <a:buSzPts val="1230"/>
              <a:buFont typeface="Calibri"/>
              <a:buChar char="●"/>
            </a:pPr>
            <a:r>
              <a:rPr lang="en" sz="1230">
                <a:latin typeface="Calibri"/>
                <a:ea typeface="Calibri"/>
                <a:cs typeface="Calibri"/>
                <a:sym typeface="Calibri"/>
              </a:rPr>
              <a:t>Data: using their specific stock price data</a:t>
            </a:r>
            <a:endParaRPr sz="123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5" name="Google Shape;525;p71"/>
          <p:cNvSpPr txBox="1"/>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chemeClr val="dk1"/>
                </a:solidFill>
                <a:latin typeface="Calibri"/>
                <a:ea typeface="Calibri"/>
                <a:cs typeface="Calibri"/>
                <a:sym typeface="Calibri"/>
              </a:rPr>
              <a:t>Key Findings</a:t>
            </a:r>
            <a:endParaRPr b="1" sz="3500">
              <a:solidFill>
                <a:schemeClr val="dk1"/>
              </a:solidFill>
              <a:latin typeface="Calibri"/>
              <a:ea typeface="Calibri"/>
              <a:cs typeface="Calibri"/>
              <a:sym typeface="Calibri"/>
            </a:endParaRPr>
          </a:p>
        </p:txBody>
      </p:sp>
      <p:sp>
        <p:nvSpPr>
          <p:cNvPr id="526" name="Google Shape;526;p71"/>
          <p:cNvSpPr txBox="1"/>
          <p:nvPr>
            <p:ph idx="4294967295" type="body"/>
          </p:nvPr>
        </p:nvSpPr>
        <p:spPr>
          <a:xfrm>
            <a:off x="387900" y="1325549"/>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Best Performing Models</a:t>
            </a:r>
            <a:endParaRPr b="1">
              <a:latin typeface="Calibri"/>
              <a:ea typeface="Calibri"/>
              <a:cs typeface="Calibri"/>
              <a:sym typeface="Calibri"/>
            </a:endParaRPr>
          </a:p>
          <a:p>
            <a:pPr indent="-330200" lvl="0" marL="457200" rtl="0" algn="l">
              <a:spcBef>
                <a:spcPts val="1200"/>
              </a:spcBef>
              <a:spcAft>
                <a:spcPts val="0"/>
              </a:spcAft>
              <a:buSzPts val="1600"/>
              <a:buFont typeface="Calibri"/>
              <a:buChar char="●"/>
            </a:pPr>
            <a:r>
              <a:rPr lang="en">
                <a:latin typeface="Calibri"/>
                <a:ea typeface="Calibri"/>
                <a:cs typeface="Calibri"/>
                <a:sym typeface="Calibri"/>
              </a:rPr>
              <a:t>Combined Data Model</a:t>
            </a:r>
            <a:endParaRPr>
              <a:latin typeface="Calibri"/>
              <a:ea typeface="Calibri"/>
              <a:cs typeface="Calibri"/>
              <a:sym typeface="Calibri"/>
            </a:endParaRPr>
          </a:p>
          <a:p>
            <a:pPr indent="-330200" lvl="1" marL="914400" rtl="0" algn="l">
              <a:spcBef>
                <a:spcPts val="0"/>
              </a:spcBef>
              <a:spcAft>
                <a:spcPts val="0"/>
              </a:spcAft>
              <a:buSzPts val="1600"/>
              <a:buFont typeface="Calibri"/>
              <a:buChar char="○"/>
            </a:pPr>
            <a:r>
              <a:rPr lang="en">
                <a:latin typeface="Calibri"/>
                <a:ea typeface="Calibri"/>
                <a:cs typeface="Calibri"/>
                <a:sym typeface="Calibri"/>
              </a:rPr>
              <a:t>Correlation : </a:t>
            </a:r>
            <a:r>
              <a:rPr lang="en">
                <a:latin typeface="Calibri"/>
                <a:ea typeface="Calibri"/>
                <a:cs typeface="Calibri"/>
                <a:sym typeface="Calibri"/>
              </a:rPr>
              <a:t>0.417</a:t>
            </a:r>
            <a:endParaRPr>
              <a:latin typeface="Calibri"/>
              <a:ea typeface="Calibri"/>
              <a:cs typeface="Calibri"/>
              <a:sym typeface="Calibri"/>
            </a:endParaRPr>
          </a:p>
          <a:p>
            <a:pPr indent="-330200" lvl="1" marL="914400" rtl="0" algn="l">
              <a:spcBef>
                <a:spcPts val="0"/>
              </a:spcBef>
              <a:spcAft>
                <a:spcPts val="0"/>
              </a:spcAft>
              <a:buSzPts val="1600"/>
              <a:buFont typeface="Calibri"/>
              <a:buChar char="○"/>
            </a:pPr>
            <a:r>
              <a:rPr lang="en">
                <a:latin typeface="Calibri"/>
                <a:ea typeface="Calibri"/>
                <a:cs typeface="Calibri"/>
                <a:sym typeface="Calibri"/>
              </a:rPr>
              <a:t>Simpler models might be sufficient to capture the underlying patterns in the data</a:t>
            </a:r>
            <a:endParaRPr>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a:latin typeface="Calibri"/>
                <a:ea typeface="Calibri"/>
                <a:cs typeface="Calibri"/>
                <a:sym typeface="Calibri"/>
              </a:rPr>
              <a:t>I</a:t>
            </a:r>
            <a:r>
              <a:rPr lang="en">
                <a:latin typeface="Calibri"/>
                <a:ea typeface="Calibri"/>
                <a:cs typeface="Calibri"/>
                <a:sym typeface="Calibri"/>
              </a:rPr>
              <a:t>ndividualized company model</a:t>
            </a:r>
            <a:endParaRPr>
              <a:latin typeface="Calibri"/>
              <a:ea typeface="Calibri"/>
              <a:cs typeface="Calibri"/>
              <a:sym typeface="Calibri"/>
            </a:endParaRPr>
          </a:p>
          <a:p>
            <a:pPr indent="-330200" lvl="1" marL="914400" rtl="0" algn="l">
              <a:spcBef>
                <a:spcPts val="0"/>
              </a:spcBef>
              <a:spcAft>
                <a:spcPts val="0"/>
              </a:spcAft>
              <a:buSzPts val="1600"/>
              <a:buFont typeface="Calibri"/>
              <a:buChar char="○"/>
            </a:pPr>
            <a:r>
              <a:rPr lang="en">
                <a:latin typeface="Calibri"/>
                <a:ea typeface="Calibri"/>
                <a:cs typeface="Calibri"/>
                <a:sym typeface="Calibri"/>
              </a:rPr>
              <a:t>Correlation: 0</a:t>
            </a:r>
            <a:r>
              <a:rPr lang="en">
                <a:latin typeface="Calibri"/>
                <a:ea typeface="Calibri"/>
                <a:cs typeface="Calibri"/>
                <a:sym typeface="Calibri"/>
              </a:rPr>
              <a:t>.998</a:t>
            </a:r>
            <a:endParaRPr>
              <a:latin typeface="Calibri"/>
              <a:ea typeface="Calibri"/>
              <a:cs typeface="Calibri"/>
              <a:sym typeface="Calibri"/>
            </a:endParaRPr>
          </a:p>
          <a:p>
            <a:pPr indent="-330200" lvl="1" marL="914400" rtl="0" algn="l">
              <a:spcBef>
                <a:spcPts val="0"/>
              </a:spcBef>
              <a:spcAft>
                <a:spcPts val="0"/>
              </a:spcAft>
              <a:buSzPts val="1600"/>
              <a:buFont typeface="Calibri"/>
              <a:buChar char="○"/>
            </a:pPr>
            <a:r>
              <a:rPr lang="en">
                <a:latin typeface="Calibri"/>
                <a:ea typeface="Calibri"/>
                <a:cs typeface="Calibri"/>
                <a:sym typeface="Calibri"/>
              </a:rPr>
              <a:t>Better results with more neurons and layers; tanh activation function slightly outperforms logistic.</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0" name="Shape 530"/>
        <p:cNvGrpSpPr/>
        <p:nvPr/>
      </p:nvGrpSpPr>
      <p:grpSpPr>
        <a:xfrm>
          <a:off x="0" y="0"/>
          <a:ext cx="0" cy="0"/>
          <a:chOff x="0" y="0"/>
          <a:chExt cx="0" cy="0"/>
        </a:xfrm>
      </p:grpSpPr>
      <p:cxnSp>
        <p:nvCxnSpPr>
          <p:cNvPr id="531" name="Google Shape;531;p72"/>
          <p:cNvCxnSpPr/>
          <p:nvPr/>
        </p:nvCxnSpPr>
        <p:spPr>
          <a:xfrm>
            <a:off x="713225" y="4099372"/>
            <a:ext cx="7731000" cy="0"/>
          </a:xfrm>
          <a:prstGeom prst="straightConnector1">
            <a:avLst/>
          </a:prstGeom>
          <a:noFill/>
          <a:ln cap="flat" cmpd="sng" w="9525">
            <a:solidFill>
              <a:schemeClr val="accent2"/>
            </a:solidFill>
            <a:prstDash val="solid"/>
            <a:round/>
            <a:headEnd len="med" w="med" type="none"/>
            <a:tailEnd len="med" w="med" type="none"/>
          </a:ln>
        </p:spPr>
      </p:cxnSp>
      <p:pic>
        <p:nvPicPr>
          <p:cNvPr id="532" name="Google Shape;532;p72"/>
          <p:cNvPicPr preferRelativeResize="0"/>
          <p:nvPr>
            <p:ph idx="3" type="pic"/>
          </p:nvPr>
        </p:nvPicPr>
        <p:blipFill rotWithShape="1">
          <a:blip r:embed="rId3">
            <a:alphaModFix/>
          </a:blip>
          <a:srcRect b="10113" l="16463" r="20769" t="6232"/>
          <a:stretch/>
        </p:blipFill>
        <p:spPr>
          <a:xfrm>
            <a:off x="0" y="116375"/>
            <a:ext cx="3899475" cy="4633475"/>
          </a:xfrm>
          <a:prstGeom prst="rect">
            <a:avLst/>
          </a:prstGeom>
        </p:spPr>
      </p:pic>
      <p:sp>
        <p:nvSpPr>
          <p:cNvPr id="533" name="Google Shape;533;p72"/>
          <p:cNvSpPr txBox="1"/>
          <p:nvPr>
            <p:ph type="title"/>
          </p:nvPr>
        </p:nvSpPr>
        <p:spPr>
          <a:xfrm>
            <a:off x="4272525" y="2240059"/>
            <a:ext cx="4158300" cy="140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600">
                <a:latin typeface="Calibri"/>
                <a:ea typeface="Calibri"/>
                <a:cs typeface="Calibri"/>
                <a:sym typeface="Calibri"/>
              </a:rPr>
              <a:t>Clustering</a:t>
            </a:r>
            <a:endParaRPr/>
          </a:p>
        </p:txBody>
      </p:sp>
      <p:sp>
        <p:nvSpPr>
          <p:cNvPr id="534" name="Google Shape;534;p72"/>
          <p:cNvSpPr txBox="1"/>
          <p:nvPr>
            <p:ph idx="2" type="title"/>
          </p:nvPr>
        </p:nvSpPr>
        <p:spPr>
          <a:xfrm>
            <a:off x="4272526" y="726575"/>
            <a:ext cx="2379300" cy="12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03</a:t>
            </a:r>
            <a:endParaRPr>
              <a:latin typeface="Calibri"/>
              <a:ea typeface="Calibri"/>
              <a:cs typeface="Calibri"/>
              <a:sym typeface="Calibri"/>
            </a:endParaRPr>
          </a:p>
        </p:txBody>
      </p:sp>
      <p:cxnSp>
        <p:nvCxnSpPr>
          <p:cNvPr id="535" name="Google Shape;535;p72"/>
          <p:cNvCxnSpPr>
            <a:stCxn id="536" idx="3"/>
          </p:cNvCxnSpPr>
          <p:nvPr/>
        </p:nvCxnSpPr>
        <p:spPr>
          <a:xfrm>
            <a:off x="8192475" y="430025"/>
            <a:ext cx="969600" cy="0"/>
          </a:xfrm>
          <a:prstGeom prst="straightConnector1">
            <a:avLst/>
          </a:prstGeom>
          <a:noFill/>
          <a:ln cap="flat" cmpd="sng" w="9525">
            <a:solidFill>
              <a:schemeClr val="accent2"/>
            </a:solidFill>
            <a:prstDash val="solid"/>
            <a:round/>
            <a:headEnd len="med" w="med" type="none"/>
            <a:tailEnd len="med" w="med" type="none"/>
          </a:ln>
        </p:spPr>
      </p:cxnSp>
      <p:sp>
        <p:nvSpPr>
          <p:cNvPr id="537" name="Google Shape;53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3"/>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K-Means Clustering</a:t>
            </a:r>
            <a:endParaRPr>
              <a:latin typeface="Calibri"/>
              <a:ea typeface="Calibri"/>
              <a:cs typeface="Calibri"/>
              <a:sym typeface="Calibri"/>
            </a:endParaRPr>
          </a:p>
        </p:txBody>
      </p:sp>
      <p:sp>
        <p:nvSpPr>
          <p:cNvPr id="543" name="Google Shape;543;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544" name="Google Shape;544;p73"/>
          <p:cNvPicPr preferRelativeResize="0"/>
          <p:nvPr/>
        </p:nvPicPr>
        <p:blipFill>
          <a:blip r:embed="rId3">
            <a:alphaModFix/>
          </a:blip>
          <a:stretch>
            <a:fillRect/>
          </a:stretch>
        </p:blipFill>
        <p:spPr>
          <a:xfrm>
            <a:off x="740575" y="1169125"/>
            <a:ext cx="3246161" cy="2639675"/>
          </a:xfrm>
          <a:prstGeom prst="rect">
            <a:avLst/>
          </a:prstGeom>
          <a:noFill/>
          <a:ln>
            <a:noFill/>
          </a:ln>
        </p:spPr>
      </p:pic>
      <p:pic>
        <p:nvPicPr>
          <p:cNvPr id="545" name="Google Shape;545;p73"/>
          <p:cNvPicPr preferRelativeResize="0"/>
          <p:nvPr/>
        </p:nvPicPr>
        <p:blipFill>
          <a:blip r:embed="rId4">
            <a:alphaModFix/>
          </a:blip>
          <a:stretch>
            <a:fillRect/>
          </a:stretch>
        </p:blipFill>
        <p:spPr>
          <a:xfrm>
            <a:off x="4646700" y="1169125"/>
            <a:ext cx="4173774" cy="3393950"/>
          </a:xfrm>
          <a:prstGeom prst="rect">
            <a:avLst/>
          </a:prstGeom>
          <a:noFill/>
          <a:ln>
            <a:noFill/>
          </a:ln>
        </p:spPr>
      </p:pic>
      <p:sp>
        <p:nvSpPr>
          <p:cNvPr id="546" name="Google Shape;546;p73"/>
          <p:cNvSpPr txBox="1"/>
          <p:nvPr>
            <p:ph idx="4294967295" type="body"/>
          </p:nvPr>
        </p:nvSpPr>
        <p:spPr>
          <a:xfrm>
            <a:off x="1128100" y="4107375"/>
            <a:ext cx="2471100" cy="455700"/>
          </a:xfrm>
          <a:prstGeom prst="rect">
            <a:avLst/>
          </a:prstGeom>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000000"/>
                </a:solidFill>
                <a:latin typeface="Times New Roman"/>
                <a:ea typeface="Times New Roman"/>
                <a:cs typeface="Times New Roman"/>
                <a:sym typeface="Times New Roman"/>
              </a:rPr>
              <a:t>Optimal number of clusters are </a:t>
            </a:r>
            <a:r>
              <a:rPr b="1" lang="en" sz="1200">
                <a:solidFill>
                  <a:srgbClr val="000000"/>
                </a:solidFill>
                <a:latin typeface="Times New Roman"/>
                <a:ea typeface="Times New Roman"/>
                <a:cs typeface="Times New Roman"/>
                <a:sym typeface="Times New Roman"/>
              </a:rPr>
              <a:t>6</a:t>
            </a:r>
            <a:r>
              <a:rPr lang="en" sz="1200">
                <a:solidFill>
                  <a:srgbClr val="000000"/>
                </a:solidFill>
                <a:latin typeface="Times New Roman"/>
                <a:ea typeface="Times New Roman"/>
                <a:cs typeface="Times New Roman"/>
                <a:sym typeface="Times New Roman"/>
              </a:rPr>
              <a:t> </a:t>
            </a:r>
            <a:endParaRPr sz="13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74"/>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K-Means Clustering</a:t>
            </a:r>
            <a:endParaRPr>
              <a:latin typeface="Calibri"/>
              <a:ea typeface="Calibri"/>
              <a:cs typeface="Calibri"/>
              <a:sym typeface="Calibri"/>
            </a:endParaRPr>
          </a:p>
        </p:txBody>
      </p:sp>
      <p:sp>
        <p:nvSpPr>
          <p:cNvPr id="553" name="Google Shape;553;p74"/>
          <p:cNvSpPr txBox="1"/>
          <p:nvPr/>
        </p:nvSpPr>
        <p:spPr>
          <a:xfrm>
            <a:off x="1106500" y="1317525"/>
            <a:ext cx="385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4" name="Google Shape;554;p74"/>
          <p:cNvSpPr txBox="1"/>
          <p:nvPr/>
        </p:nvSpPr>
        <p:spPr>
          <a:xfrm>
            <a:off x="795750" y="1294900"/>
            <a:ext cx="75285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Number of elements in each cluster are</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Cluster 1: 1761</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Cluster 2: 1761</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Cluster 3: 1532</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Cluster 4: 1321</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Cluster 5: 669</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Cluster 6: 1761</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Each centroid of the cluster represents a group of data points (days) with similar characteristics in terms of stock prices, economic indicators, and news sources.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5"/>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Hierarchical Clustering</a:t>
            </a:r>
            <a:endParaRPr>
              <a:latin typeface="Calibri"/>
              <a:ea typeface="Calibri"/>
              <a:cs typeface="Calibri"/>
              <a:sym typeface="Calibri"/>
            </a:endParaRPr>
          </a:p>
        </p:txBody>
      </p:sp>
      <p:sp>
        <p:nvSpPr>
          <p:cNvPr id="560" name="Google Shape;560;p75"/>
          <p:cNvSpPr txBox="1"/>
          <p:nvPr>
            <p:ph idx="1" type="subTitle"/>
          </p:nvPr>
        </p:nvSpPr>
        <p:spPr>
          <a:xfrm>
            <a:off x="5008225" y="1092375"/>
            <a:ext cx="3852300" cy="3696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Times New Roman"/>
              <a:buChar char="●"/>
            </a:pPr>
            <a:r>
              <a:rPr lang="en">
                <a:solidFill>
                  <a:srgbClr val="000000"/>
                </a:solidFill>
                <a:latin typeface="Calibri"/>
                <a:ea typeface="Calibri"/>
                <a:cs typeface="Calibri"/>
                <a:sym typeface="Calibri"/>
              </a:rPr>
              <a:t>Based on Dendrogram, optimal number of clusters are </a:t>
            </a:r>
            <a:r>
              <a:rPr b="1" lang="en">
                <a:solidFill>
                  <a:srgbClr val="000000"/>
                </a:solidFill>
                <a:latin typeface="Calibri"/>
                <a:ea typeface="Calibri"/>
                <a:cs typeface="Calibri"/>
                <a:sym typeface="Calibri"/>
              </a:rPr>
              <a:t>6</a:t>
            </a:r>
            <a:r>
              <a:rPr lang="en">
                <a:solidFill>
                  <a:srgbClr val="000000"/>
                </a:solidFill>
                <a:latin typeface="Calibri"/>
                <a:ea typeface="Calibri"/>
                <a:cs typeface="Calibri"/>
                <a:sym typeface="Calibri"/>
              </a:rPr>
              <a:t>.</a:t>
            </a:r>
            <a:endParaRPr>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The number of elements per cluster are :</a:t>
            </a:r>
            <a:endParaRPr>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rPr lang="en">
                <a:solidFill>
                  <a:srgbClr val="000000"/>
                </a:solidFill>
                <a:latin typeface="Calibri"/>
                <a:ea typeface="Calibri"/>
                <a:cs typeface="Calibri"/>
                <a:sym typeface="Calibri"/>
              </a:rPr>
              <a:t>Cluster 1: 3111</a:t>
            </a:r>
            <a:endParaRPr>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rPr lang="en">
                <a:solidFill>
                  <a:srgbClr val="000000"/>
                </a:solidFill>
                <a:latin typeface="Calibri"/>
                <a:ea typeface="Calibri"/>
                <a:cs typeface="Calibri"/>
                <a:sym typeface="Calibri"/>
              </a:rPr>
              <a:t>Cluster 2: 1489</a:t>
            </a:r>
            <a:endParaRPr>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rPr lang="en">
                <a:solidFill>
                  <a:srgbClr val="000000"/>
                </a:solidFill>
                <a:latin typeface="Calibri"/>
                <a:ea typeface="Calibri"/>
                <a:cs typeface="Calibri"/>
                <a:sym typeface="Calibri"/>
              </a:rPr>
              <a:t>Cluster 3: 85</a:t>
            </a:r>
            <a:endParaRPr>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rPr lang="en">
                <a:solidFill>
                  <a:srgbClr val="000000"/>
                </a:solidFill>
                <a:latin typeface="Calibri"/>
                <a:ea typeface="Calibri"/>
                <a:cs typeface="Calibri"/>
                <a:sym typeface="Calibri"/>
              </a:rPr>
              <a:t>Cluster 4: 544</a:t>
            </a:r>
            <a:endParaRPr>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rPr lang="en">
                <a:solidFill>
                  <a:srgbClr val="000000"/>
                </a:solidFill>
                <a:latin typeface="Calibri"/>
                <a:ea typeface="Calibri"/>
                <a:cs typeface="Calibri"/>
                <a:sym typeface="Calibri"/>
              </a:rPr>
              <a:t>Cluster 5: 3403</a:t>
            </a:r>
            <a:endParaRPr>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rPr lang="en">
                <a:solidFill>
                  <a:srgbClr val="000000"/>
                </a:solidFill>
                <a:latin typeface="Calibri"/>
                <a:ea typeface="Calibri"/>
                <a:cs typeface="Calibri"/>
                <a:sym typeface="Calibri"/>
              </a:rPr>
              <a:t>Cluster 6: 164</a:t>
            </a:r>
            <a:endParaRPr>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The largest clusters 1 and 5 , likely represent standard market conditions. In contrast, the smaller clusters capture the more unique and nuanced patterns within the data.</a:t>
            </a:r>
            <a:endParaRPr>
              <a:solidFill>
                <a:srgbClr val="000000"/>
              </a:solidFill>
              <a:latin typeface="Calibri"/>
              <a:ea typeface="Calibri"/>
              <a:cs typeface="Calibri"/>
              <a:sym typeface="Calibri"/>
            </a:endParaRPr>
          </a:p>
        </p:txBody>
      </p:sp>
      <p:sp>
        <p:nvSpPr>
          <p:cNvPr id="561" name="Google Shape;561;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2" name="Google Shape;562;p75"/>
          <p:cNvPicPr preferRelativeResize="0"/>
          <p:nvPr/>
        </p:nvPicPr>
        <p:blipFill>
          <a:blip r:embed="rId3">
            <a:alphaModFix/>
          </a:blip>
          <a:stretch>
            <a:fillRect/>
          </a:stretch>
        </p:blipFill>
        <p:spPr>
          <a:xfrm>
            <a:off x="561625" y="1092375"/>
            <a:ext cx="4105705" cy="3338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6"/>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Density-Based Clustering (DBSCAN)</a:t>
            </a:r>
            <a:endParaRPr>
              <a:latin typeface="Calibri"/>
              <a:ea typeface="Calibri"/>
              <a:cs typeface="Calibri"/>
              <a:sym typeface="Calibri"/>
            </a:endParaRPr>
          </a:p>
        </p:txBody>
      </p:sp>
      <p:sp>
        <p:nvSpPr>
          <p:cNvPr id="568" name="Google Shape;56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9" name="Google Shape;569;p76"/>
          <p:cNvPicPr preferRelativeResize="0"/>
          <p:nvPr/>
        </p:nvPicPr>
        <p:blipFill>
          <a:blip r:embed="rId3">
            <a:alphaModFix/>
          </a:blip>
          <a:stretch>
            <a:fillRect/>
          </a:stretch>
        </p:blipFill>
        <p:spPr>
          <a:xfrm>
            <a:off x="568675" y="1176912"/>
            <a:ext cx="3430625" cy="2789675"/>
          </a:xfrm>
          <a:prstGeom prst="rect">
            <a:avLst/>
          </a:prstGeom>
          <a:noFill/>
          <a:ln>
            <a:noFill/>
          </a:ln>
        </p:spPr>
      </p:pic>
      <p:pic>
        <p:nvPicPr>
          <p:cNvPr id="570" name="Google Shape;570;p76"/>
          <p:cNvPicPr preferRelativeResize="0"/>
          <p:nvPr/>
        </p:nvPicPr>
        <p:blipFill>
          <a:blip r:embed="rId4">
            <a:alphaModFix/>
          </a:blip>
          <a:stretch>
            <a:fillRect/>
          </a:stretch>
        </p:blipFill>
        <p:spPr>
          <a:xfrm>
            <a:off x="4706826" y="1155437"/>
            <a:ext cx="3483450" cy="2832625"/>
          </a:xfrm>
          <a:prstGeom prst="rect">
            <a:avLst/>
          </a:prstGeom>
          <a:noFill/>
          <a:ln>
            <a:noFill/>
          </a:ln>
        </p:spPr>
      </p:pic>
      <p:sp>
        <p:nvSpPr>
          <p:cNvPr id="571" name="Google Shape;571;p76"/>
          <p:cNvSpPr txBox="1"/>
          <p:nvPr/>
        </p:nvSpPr>
        <p:spPr>
          <a:xfrm>
            <a:off x="568738" y="4103350"/>
            <a:ext cx="34305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Based on above plot, we found 0.06 is the best epsilon value to train the DB model</a:t>
            </a:r>
            <a:endParaRPr sz="1200">
              <a:solidFill>
                <a:schemeClr val="dk1"/>
              </a:solidFill>
              <a:latin typeface="Calibri"/>
              <a:ea typeface="Calibri"/>
              <a:cs typeface="Calibri"/>
              <a:sym typeface="Calibri"/>
            </a:endParaRPr>
          </a:p>
        </p:txBody>
      </p:sp>
      <p:sp>
        <p:nvSpPr>
          <p:cNvPr id="572" name="Google Shape;572;p76"/>
          <p:cNvSpPr txBox="1"/>
          <p:nvPr/>
        </p:nvSpPr>
        <p:spPr>
          <a:xfrm>
            <a:off x="4733300" y="4195750"/>
            <a:ext cx="34305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Total number of Outliers are 289 points.</a:t>
            </a:r>
            <a:endParaRPr sz="12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7"/>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Comparative Analysis</a:t>
            </a:r>
            <a:endParaRPr>
              <a:latin typeface="Calibri"/>
              <a:ea typeface="Calibri"/>
              <a:cs typeface="Calibri"/>
              <a:sym typeface="Calibri"/>
            </a:endParaRPr>
          </a:p>
        </p:txBody>
      </p:sp>
      <p:sp>
        <p:nvSpPr>
          <p:cNvPr id="578" name="Google Shape;578;p77"/>
          <p:cNvSpPr txBox="1"/>
          <p:nvPr>
            <p:ph idx="1" type="subTitle"/>
          </p:nvPr>
        </p:nvSpPr>
        <p:spPr>
          <a:xfrm>
            <a:off x="712350" y="1092375"/>
            <a:ext cx="7719300" cy="299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b="1" lang="en" sz="1400">
                <a:latin typeface="Calibri"/>
                <a:ea typeface="Calibri"/>
                <a:cs typeface="Calibri"/>
                <a:sym typeface="Calibri"/>
              </a:rPr>
              <a:t>Data Set preprocessing:</a:t>
            </a:r>
            <a:endParaRPr b="1" sz="1400">
              <a:latin typeface="Calibri"/>
              <a:ea typeface="Calibri"/>
              <a:cs typeface="Calibri"/>
              <a:sym typeface="Calibri"/>
            </a:endParaRPr>
          </a:p>
          <a:p>
            <a:pPr indent="0" lvl="0" marL="457200" rtl="0" algn="l">
              <a:spcBef>
                <a:spcPts val="0"/>
              </a:spcBef>
              <a:spcAft>
                <a:spcPts val="0"/>
              </a:spcAft>
              <a:buNone/>
            </a:pPr>
            <a:r>
              <a:t/>
            </a:r>
            <a:endParaRPr sz="1400">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sz="1400">
                <a:latin typeface="Calibri"/>
                <a:ea typeface="Calibri"/>
                <a:cs typeface="Calibri"/>
                <a:sym typeface="Calibri"/>
              </a:rPr>
              <a:t>Features and Size</a:t>
            </a:r>
            <a:endParaRPr sz="1400">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sz="1400">
                <a:latin typeface="Calibri"/>
                <a:ea typeface="Calibri"/>
                <a:cs typeface="Calibri"/>
                <a:sym typeface="Calibri"/>
              </a:rPr>
              <a:t>Normalization and encoding</a:t>
            </a:r>
            <a:endParaRPr sz="1400">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sz="1400">
                <a:latin typeface="Calibri"/>
                <a:ea typeface="Calibri"/>
                <a:cs typeface="Calibri"/>
                <a:sym typeface="Calibri"/>
              </a:rPr>
              <a:t>Conversion of Close into classes</a:t>
            </a:r>
            <a:endParaRPr sz="1400">
              <a:latin typeface="Calibri"/>
              <a:ea typeface="Calibri"/>
              <a:cs typeface="Calibri"/>
              <a:sym typeface="Calibri"/>
            </a:endParaRPr>
          </a:p>
          <a:p>
            <a:pPr indent="0" lvl="0" marL="457200" rtl="0" algn="l">
              <a:spcBef>
                <a:spcPts val="1200"/>
              </a:spcBef>
              <a:spcAft>
                <a:spcPts val="0"/>
              </a:spcAft>
              <a:buNone/>
            </a:pPr>
            <a:r>
              <a:t/>
            </a:r>
            <a:endParaRPr sz="1400">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sz="1400">
                <a:latin typeface="Calibri"/>
                <a:ea typeface="Calibri"/>
                <a:cs typeface="Calibri"/>
                <a:sym typeface="Calibri"/>
              </a:rPr>
              <a:t>Analytical Methodology:</a:t>
            </a:r>
            <a:endParaRPr b="1" sz="1400">
              <a:latin typeface="Calibri"/>
              <a:ea typeface="Calibri"/>
              <a:cs typeface="Calibri"/>
              <a:sym typeface="Calibri"/>
            </a:endParaRPr>
          </a:p>
          <a:p>
            <a:pPr indent="0" lvl="0" marL="457200" rtl="0" algn="l">
              <a:spcBef>
                <a:spcPts val="0"/>
              </a:spcBef>
              <a:spcAft>
                <a:spcPts val="0"/>
              </a:spcAft>
              <a:buNone/>
            </a:pPr>
            <a:r>
              <a:t/>
            </a:r>
            <a:endParaRPr sz="1400">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sz="1400">
                <a:latin typeface="Calibri"/>
                <a:ea typeface="Calibri"/>
                <a:cs typeface="Calibri"/>
                <a:sym typeface="Calibri"/>
              </a:rPr>
              <a:t>Machine learning models used: SVM, RF, NN, DT</a:t>
            </a:r>
            <a:endParaRPr sz="1400">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sz="1400">
                <a:latin typeface="Calibri"/>
                <a:ea typeface="Calibri"/>
                <a:cs typeface="Calibri"/>
                <a:sym typeface="Calibri"/>
              </a:rPr>
              <a:t>Cross-validation techniques: K-Fold, Random Subsampling, Bootstrapping</a:t>
            </a:r>
            <a:endParaRPr sz="1400">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sz="1400">
                <a:latin typeface="Calibri"/>
                <a:ea typeface="Calibri"/>
                <a:cs typeface="Calibri"/>
                <a:sym typeface="Calibri"/>
              </a:rPr>
              <a:t>Performance metrics: MSE</a:t>
            </a:r>
            <a:endParaRPr sz="1400">
              <a:latin typeface="Calibri"/>
              <a:ea typeface="Calibri"/>
              <a:cs typeface="Calibri"/>
              <a:sym typeface="Calibri"/>
            </a:endParaRPr>
          </a:p>
          <a:p>
            <a:pPr indent="0" lvl="0" marL="0" rtl="0" algn="l">
              <a:spcBef>
                <a:spcPts val="1200"/>
              </a:spcBef>
              <a:spcAft>
                <a:spcPts val="0"/>
              </a:spcAft>
              <a:buNone/>
            </a:pPr>
            <a:r>
              <a:t/>
            </a:r>
            <a:endParaRPr sz="1400">
              <a:latin typeface="Calibri"/>
              <a:ea typeface="Calibri"/>
              <a:cs typeface="Calibri"/>
              <a:sym typeface="Calibri"/>
            </a:endParaRPr>
          </a:p>
        </p:txBody>
      </p:sp>
      <p:sp>
        <p:nvSpPr>
          <p:cNvPr id="579" name="Google Shape;579;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8"/>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Comparative Analysis</a:t>
            </a:r>
            <a:endParaRPr>
              <a:latin typeface="Calibri"/>
              <a:ea typeface="Calibri"/>
              <a:cs typeface="Calibri"/>
              <a:sym typeface="Calibri"/>
            </a:endParaRPr>
          </a:p>
        </p:txBody>
      </p:sp>
      <p:sp>
        <p:nvSpPr>
          <p:cNvPr id="585" name="Google Shape;585;p78"/>
          <p:cNvSpPr txBox="1"/>
          <p:nvPr>
            <p:ph idx="1" type="subTitle"/>
          </p:nvPr>
        </p:nvSpPr>
        <p:spPr>
          <a:xfrm>
            <a:off x="712350" y="1092375"/>
            <a:ext cx="7719300" cy="3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6" name="Google Shape;586;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7" name="Google Shape;587;p78"/>
          <p:cNvPicPr preferRelativeResize="0"/>
          <p:nvPr/>
        </p:nvPicPr>
        <p:blipFill>
          <a:blip r:embed="rId3">
            <a:alphaModFix/>
          </a:blip>
          <a:stretch>
            <a:fillRect/>
          </a:stretch>
        </p:blipFill>
        <p:spPr>
          <a:xfrm>
            <a:off x="168425" y="1167350"/>
            <a:ext cx="4320775" cy="3338625"/>
          </a:xfrm>
          <a:prstGeom prst="rect">
            <a:avLst/>
          </a:prstGeom>
          <a:noFill/>
          <a:ln>
            <a:noFill/>
          </a:ln>
        </p:spPr>
      </p:pic>
      <p:pic>
        <p:nvPicPr>
          <p:cNvPr id="588" name="Google Shape;588;p78"/>
          <p:cNvPicPr preferRelativeResize="0"/>
          <p:nvPr/>
        </p:nvPicPr>
        <p:blipFill>
          <a:blip r:embed="rId4">
            <a:alphaModFix/>
          </a:blip>
          <a:stretch>
            <a:fillRect/>
          </a:stretch>
        </p:blipFill>
        <p:spPr>
          <a:xfrm>
            <a:off x="4529275" y="1410050"/>
            <a:ext cx="4374399" cy="2753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9"/>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Comparative Analysis</a:t>
            </a:r>
            <a:endParaRPr>
              <a:latin typeface="Calibri"/>
              <a:ea typeface="Calibri"/>
              <a:cs typeface="Calibri"/>
              <a:sym typeface="Calibri"/>
            </a:endParaRPr>
          </a:p>
        </p:txBody>
      </p:sp>
      <p:sp>
        <p:nvSpPr>
          <p:cNvPr id="594" name="Google Shape;594;p79"/>
          <p:cNvSpPr txBox="1"/>
          <p:nvPr>
            <p:ph idx="1" type="subTitle"/>
          </p:nvPr>
        </p:nvSpPr>
        <p:spPr>
          <a:xfrm>
            <a:off x="664300" y="1695800"/>
            <a:ext cx="7719300" cy="31647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74151"/>
              </a:buClr>
              <a:buSzPts val="1200"/>
              <a:buFont typeface="Roboto"/>
              <a:buChar char="●"/>
            </a:pPr>
            <a:r>
              <a:rPr b="1" lang="en" sz="1400">
                <a:latin typeface="Calibri"/>
                <a:ea typeface="Calibri"/>
                <a:cs typeface="Calibri"/>
                <a:sym typeface="Calibri"/>
              </a:rPr>
              <a:t>Conclusion:</a:t>
            </a:r>
            <a:endParaRPr>
              <a:solidFill>
                <a:srgbClr val="374151"/>
              </a:solidFill>
              <a:latin typeface="Roboto"/>
              <a:ea typeface="Roboto"/>
              <a:cs typeface="Roboto"/>
              <a:sym typeface="Roboto"/>
            </a:endParaRPr>
          </a:p>
          <a:p>
            <a:pPr indent="-317500" lvl="1" marL="914400" marR="0" rtl="0" algn="l">
              <a:lnSpc>
                <a:spcPct val="100000"/>
              </a:lnSpc>
              <a:spcBef>
                <a:spcPts val="0"/>
              </a:spcBef>
              <a:spcAft>
                <a:spcPts val="0"/>
              </a:spcAft>
              <a:buSzPts val="1400"/>
              <a:buFont typeface="Calibri"/>
              <a:buChar char="○"/>
            </a:pPr>
            <a:r>
              <a:rPr lang="en" sz="1400">
                <a:latin typeface="Calibri"/>
                <a:ea typeface="Calibri"/>
                <a:cs typeface="Calibri"/>
                <a:sym typeface="Calibri"/>
              </a:rPr>
              <a:t>SVM and RF models are recommended</a:t>
            </a:r>
            <a:endParaRPr sz="1400">
              <a:latin typeface="Calibri"/>
              <a:ea typeface="Calibri"/>
              <a:cs typeface="Calibri"/>
              <a:sym typeface="Calibri"/>
            </a:endParaRPr>
          </a:p>
          <a:p>
            <a:pPr indent="-317500" lvl="1" marL="914400" marR="0" rtl="0" algn="l">
              <a:lnSpc>
                <a:spcPct val="100000"/>
              </a:lnSpc>
              <a:spcBef>
                <a:spcPts val="0"/>
              </a:spcBef>
              <a:spcAft>
                <a:spcPts val="0"/>
              </a:spcAft>
              <a:buSzPts val="1400"/>
              <a:buFont typeface="Calibri"/>
              <a:buChar char="○"/>
            </a:pPr>
            <a:r>
              <a:rPr lang="en" sz="1400">
                <a:latin typeface="Calibri"/>
                <a:ea typeface="Calibri"/>
                <a:cs typeface="Calibri"/>
                <a:sym typeface="Calibri"/>
              </a:rPr>
              <a:t>The potential of NN models with further tuning</a:t>
            </a:r>
            <a:endParaRPr sz="1400">
              <a:latin typeface="Calibri"/>
              <a:ea typeface="Calibri"/>
              <a:cs typeface="Calibri"/>
              <a:sym typeface="Calibri"/>
            </a:endParaRPr>
          </a:p>
          <a:p>
            <a:pPr indent="0" lvl="0" marL="914400" marR="0" rtl="0" algn="l">
              <a:lnSpc>
                <a:spcPct val="100000"/>
              </a:lnSpc>
              <a:spcBef>
                <a:spcPts val="1200"/>
              </a:spcBef>
              <a:spcAft>
                <a:spcPts val="0"/>
              </a:spcAft>
              <a:buNone/>
            </a:pPr>
            <a:r>
              <a:t/>
            </a:r>
            <a:endParaRPr>
              <a:solidFill>
                <a:srgbClr val="374151"/>
              </a:solidFill>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5" name="Google Shape;595;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9" name="Shape 429"/>
        <p:cNvGrpSpPr/>
        <p:nvPr/>
      </p:nvGrpSpPr>
      <p:grpSpPr>
        <a:xfrm>
          <a:off x="0" y="0"/>
          <a:ext cx="0" cy="0"/>
          <a:chOff x="0" y="0"/>
          <a:chExt cx="0" cy="0"/>
        </a:xfrm>
      </p:grpSpPr>
      <p:sp>
        <p:nvSpPr>
          <p:cNvPr id="430" name="Google Shape;430;p62"/>
          <p:cNvSpPr txBox="1"/>
          <p:nvPr>
            <p:ph idx="6" type="ctrTitle"/>
          </p:nvPr>
        </p:nvSpPr>
        <p:spPr>
          <a:xfrm flipH="1">
            <a:off x="1415723" y="2534450"/>
            <a:ext cx="2395800" cy="818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Clustering</a:t>
            </a:r>
            <a:endParaRPr>
              <a:latin typeface="Calibri"/>
              <a:ea typeface="Calibri"/>
              <a:cs typeface="Calibri"/>
              <a:sym typeface="Calibri"/>
            </a:endParaRPr>
          </a:p>
        </p:txBody>
      </p:sp>
      <p:sp>
        <p:nvSpPr>
          <p:cNvPr id="431" name="Google Shape;431;p62"/>
          <p:cNvSpPr txBox="1"/>
          <p:nvPr>
            <p:ph idx="8" type="title"/>
          </p:nvPr>
        </p:nvSpPr>
        <p:spPr>
          <a:xfrm flipH="1">
            <a:off x="723428" y="2289338"/>
            <a:ext cx="733500" cy="1350000"/>
          </a:xfrm>
          <a:prstGeom prst="rect">
            <a:avLst/>
          </a:prstGeom>
        </p:spPr>
        <p:txBody>
          <a:bodyPr anchorCtr="0" anchor="t" bIns="91425" lIns="91425" spcFirstLastPara="1" rIns="91425" wrap="square" tIns="365750">
            <a:noAutofit/>
          </a:bodyPr>
          <a:lstStyle/>
          <a:p>
            <a:pPr indent="0" lvl="0" marL="0" rtl="0" algn="l">
              <a:spcBef>
                <a:spcPts val="0"/>
              </a:spcBef>
              <a:spcAft>
                <a:spcPts val="0"/>
              </a:spcAft>
              <a:buNone/>
            </a:pPr>
            <a:r>
              <a:rPr lang="en">
                <a:latin typeface="Calibri"/>
                <a:ea typeface="Calibri"/>
                <a:cs typeface="Calibri"/>
                <a:sym typeface="Calibri"/>
              </a:rPr>
              <a:t>03</a:t>
            </a:r>
            <a:endParaRPr>
              <a:latin typeface="Calibri"/>
              <a:ea typeface="Calibri"/>
              <a:cs typeface="Calibri"/>
              <a:sym typeface="Calibri"/>
            </a:endParaRPr>
          </a:p>
        </p:txBody>
      </p:sp>
      <p:sp>
        <p:nvSpPr>
          <p:cNvPr id="432" name="Google Shape;432;p62"/>
          <p:cNvSpPr txBox="1"/>
          <p:nvPr>
            <p:ph idx="15" type="ctrTitle"/>
          </p:nvPr>
        </p:nvSpPr>
        <p:spPr>
          <a:xfrm>
            <a:off x="715450" y="436050"/>
            <a:ext cx="7713000" cy="577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latin typeface="Calibri"/>
                <a:ea typeface="Calibri"/>
                <a:cs typeface="Calibri"/>
                <a:sym typeface="Calibri"/>
              </a:rPr>
              <a:t>Table of contents</a:t>
            </a:r>
            <a:endParaRPr sz="3600">
              <a:latin typeface="Calibri"/>
              <a:ea typeface="Calibri"/>
              <a:cs typeface="Calibri"/>
              <a:sym typeface="Calibri"/>
            </a:endParaRPr>
          </a:p>
        </p:txBody>
      </p:sp>
      <p:sp>
        <p:nvSpPr>
          <p:cNvPr id="433" name="Google Shape;433;p62"/>
          <p:cNvSpPr txBox="1"/>
          <p:nvPr>
            <p:ph type="ctrTitle"/>
          </p:nvPr>
        </p:nvSpPr>
        <p:spPr>
          <a:xfrm flipH="1">
            <a:off x="1415725" y="1472950"/>
            <a:ext cx="2395800" cy="818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SVM</a:t>
            </a:r>
            <a:endParaRPr>
              <a:latin typeface="Calibri"/>
              <a:ea typeface="Calibri"/>
              <a:cs typeface="Calibri"/>
              <a:sym typeface="Calibri"/>
            </a:endParaRPr>
          </a:p>
        </p:txBody>
      </p:sp>
      <p:sp>
        <p:nvSpPr>
          <p:cNvPr id="434" name="Google Shape;434;p62"/>
          <p:cNvSpPr txBox="1"/>
          <p:nvPr>
            <p:ph idx="2" type="title"/>
          </p:nvPr>
        </p:nvSpPr>
        <p:spPr>
          <a:xfrm flipH="1">
            <a:off x="720753" y="1226887"/>
            <a:ext cx="733500" cy="1353300"/>
          </a:xfrm>
          <a:prstGeom prst="rect">
            <a:avLst/>
          </a:prstGeom>
        </p:spPr>
        <p:txBody>
          <a:bodyPr anchorCtr="0" anchor="t" bIns="91425" lIns="91425" spcFirstLastPara="1" rIns="91425" wrap="square" tIns="365750">
            <a:noAutofit/>
          </a:bodyPr>
          <a:lstStyle/>
          <a:p>
            <a:pPr indent="0" lvl="0" marL="0" rtl="0" algn="l">
              <a:spcBef>
                <a:spcPts val="0"/>
              </a:spcBef>
              <a:spcAft>
                <a:spcPts val="0"/>
              </a:spcAft>
              <a:buNone/>
            </a:pPr>
            <a:r>
              <a:rPr lang="en">
                <a:latin typeface="Calibri"/>
                <a:ea typeface="Calibri"/>
                <a:cs typeface="Calibri"/>
                <a:sym typeface="Calibri"/>
              </a:rPr>
              <a:t>01</a:t>
            </a:r>
            <a:endParaRPr>
              <a:latin typeface="Calibri"/>
              <a:ea typeface="Calibri"/>
              <a:cs typeface="Calibri"/>
              <a:sym typeface="Calibri"/>
            </a:endParaRPr>
          </a:p>
        </p:txBody>
      </p:sp>
      <p:sp>
        <p:nvSpPr>
          <p:cNvPr id="435" name="Google Shape;435;p62"/>
          <p:cNvSpPr txBox="1"/>
          <p:nvPr>
            <p:ph idx="3" type="ctrTitle"/>
          </p:nvPr>
        </p:nvSpPr>
        <p:spPr>
          <a:xfrm>
            <a:off x="4829051" y="1472959"/>
            <a:ext cx="2395800" cy="818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Neural Networks</a:t>
            </a:r>
            <a:endParaRPr>
              <a:latin typeface="Calibri"/>
              <a:ea typeface="Calibri"/>
              <a:cs typeface="Calibri"/>
              <a:sym typeface="Calibri"/>
            </a:endParaRPr>
          </a:p>
        </p:txBody>
      </p:sp>
      <p:sp>
        <p:nvSpPr>
          <p:cNvPr id="436" name="Google Shape;436;p62"/>
          <p:cNvSpPr txBox="1"/>
          <p:nvPr>
            <p:ph idx="5" type="title"/>
          </p:nvPr>
        </p:nvSpPr>
        <p:spPr>
          <a:xfrm>
            <a:off x="4133313" y="1230187"/>
            <a:ext cx="733500" cy="1350000"/>
          </a:xfrm>
          <a:prstGeom prst="rect">
            <a:avLst/>
          </a:prstGeom>
        </p:spPr>
        <p:txBody>
          <a:bodyPr anchorCtr="0" anchor="t" bIns="91425" lIns="91425" spcFirstLastPara="1" rIns="91425" wrap="square" tIns="365750">
            <a:noAutofit/>
          </a:bodyPr>
          <a:lstStyle/>
          <a:p>
            <a:pPr indent="0" lvl="0" marL="0" rtl="0" algn="l">
              <a:spcBef>
                <a:spcPts val="0"/>
              </a:spcBef>
              <a:spcAft>
                <a:spcPts val="0"/>
              </a:spcAft>
              <a:buNone/>
            </a:pPr>
            <a:r>
              <a:rPr lang="en">
                <a:latin typeface="Calibri"/>
                <a:ea typeface="Calibri"/>
                <a:cs typeface="Calibri"/>
                <a:sym typeface="Calibri"/>
              </a:rPr>
              <a:t>02</a:t>
            </a:r>
            <a:endParaRPr>
              <a:latin typeface="Calibri"/>
              <a:ea typeface="Calibri"/>
              <a:cs typeface="Calibri"/>
              <a:sym typeface="Calibri"/>
            </a:endParaRPr>
          </a:p>
        </p:txBody>
      </p:sp>
      <p:sp>
        <p:nvSpPr>
          <p:cNvPr id="437" name="Google Shape;437;p62"/>
          <p:cNvSpPr txBox="1"/>
          <p:nvPr>
            <p:ph idx="9" type="ctrTitle"/>
          </p:nvPr>
        </p:nvSpPr>
        <p:spPr>
          <a:xfrm>
            <a:off x="4829053" y="2534459"/>
            <a:ext cx="2395800" cy="818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Comparative Analysis</a:t>
            </a:r>
            <a:endParaRPr>
              <a:latin typeface="Calibri"/>
              <a:ea typeface="Calibri"/>
              <a:cs typeface="Calibri"/>
              <a:sym typeface="Calibri"/>
            </a:endParaRPr>
          </a:p>
        </p:txBody>
      </p:sp>
      <p:sp>
        <p:nvSpPr>
          <p:cNvPr id="438" name="Google Shape;438;p62"/>
          <p:cNvSpPr txBox="1"/>
          <p:nvPr>
            <p:ph idx="14" type="title"/>
          </p:nvPr>
        </p:nvSpPr>
        <p:spPr>
          <a:xfrm>
            <a:off x="4130513" y="2289338"/>
            <a:ext cx="733500" cy="1350000"/>
          </a:xfrm>
          <a:prstGeom prst="rect">
            <a:avLst/>
          </a:prstGeom>
        </p:spPr>
        <p:txBody>
          <a:bodyPr anchorCtr="0" anchor="t" bIns="91425" lIns="91425" spcFirstLastPara="1" rIns="91425" wrap="square" tIns="365750">
            <a:noAutofit/>
          </a:bodyPr>
          <a:lstStyle/>
          <a:p>
            <a:pPr indent="0" lvl="0" marL="0" rtl="0" algn="l">
              <a:spcBef>
                <a:spcPts val="0"/>
              </a:spcBef>
              <a:spcAft>
                <a:spcPts val="0"/>
              </a:spcAft>
              <a:buNone/>
            </a:pPr>
            <a:r>
              <a:rPr lang="en">
                <a:latin typeface="Calibri"/>
                <a:ea typeface="Calibri"/>
                <a:cs typeface="Calibri"/>
                <a:sym typeface="Calibri"/>
              </a:rPr>
              <a:t>04</a:t>
            </a:r>
            <a:endParaRPr>
              <a:latin typeface="Calibri"/>
              <a:ea typeface="Calibri"/>
              <a:cs typeface="Calibri"/>
              <a:sym typeface="Calibri"/>
            </a:endParaRPr>
          </a:p>
        </p:txBody>
      </p:sp>
      <p:cxnSp>
        <p:nvCxnSpPr>
          <p:cNvPr id="439" name="Google Shape;439;p62"/>
          <p:cNvCxnSpPr/>
          <p:nvPr/>
        </p:nvCxnSpPr>
        <p:spPr>
          <a:xfrm>
            <a:off x="7" y="2289350"/>
            <a:ext cx="6967200" cy="0"/>
          </a:xfrm>
          <a:prstGeom prst="straightConnector1">
            <a:avLst/>
          </a:prstGeom>
          <a:noFill/>
          <a:ln cap="flat" cmpd="sng" w="9525">
            <a:solidFill>
              <a:schemeClr val="accent2"/>
            </a:solidFill>
            <a:prstDash val="solid"/>
            <a:round/>
            <a:headEnd len="med" w="med" type="none"/>
            <a:tailEnd len="med" w="med" type="none"/>
          </a:ln>
        </p:spPr>
      </p:cxnSp>
      <p:cxnSp>
        <p:nvCxnSpPr>
          <p:cNvPr id="440" name="Google Shape;440;p62"/>
          <p:cNvCxnSpPr/>
          <p:nvPr/>
        </p:nvCxnSpPr>
        <p:spPr>
          <a:xfrm>
            <a:off x="7" y="3348851"/>
            <a:ext cx="6927300" cy="0"/>
          </a:xfrm>
          <a:prstGeom prst="straightConnector1">
            <a:avLst/>
          </a:prstGeom>
          <a:noFill/>
          <a:ln cap="flat" cmpd="sng" w="9525">
            <a:solidFill>
              <a:schemeClr val="accent2"/>
            </a:solidFill>
            <a:prstDash val="solid"/>
            <a:round/>
            <a:headEnd len="med" w="med" type="none"/>
            <a:tailEnd len="med" w="med" type="none"/>
          </a:ln>
        </p:spPr>
      </p:cxnSp>
      <p:sp>
        <p:nvSpPr>
          <p:cNvPr id="441" name="Google Shape;441;p62"/>
          <p:cNvSpPr txBox="1"/>
          <p:nvPr>
            <p:ph idx="6" type="ctrTitle"/>
          </p:nvPr>
        </p:nvSpPr>
        <p:spPr>
          <a:xfrm flipH="1">
            <a:off x="1416000" y="3593950"/>
            <a:ext cx="2991300" cy="818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Feature Selection</a:t>
            </a:r>
            <a:endParaRPr>
              <a:latin typeface="Calibri"/>
              <a:ea typeface="Calibri"/>
              <a:cs typeface="Calibri"/>
              <a:sym typeface="Calibri"/>
            </a:endParaRPr>
          </a:p>
        </p:txBody>
      </p:sp>
      <p:sp>
        <p:nvSpPr>
          <p:cNvPr id="442" name="Google Shape;442;p62"/>
          <p:cNvSpPr txBox="1"/>
          <p:nvPr>
            <p:ph idx="8" type="title"/>
          </p:nvPr>
        </p:nvSpPr>
        <p:spPr>
          <a:xfrm flipH="1">
            <a:off x="723428" y="3348838"/>
            <a:ext cx="733500" cy="1350000"/>
          </a:xfrm>
          <a:prstGeom prst="rect">
            <a:avLst/>
          </a:prstGeom>
        </p:spPr>
        <p:txBody>
          <a:bodyPr anchorCtr="0" anchor="t" bIns="91425" lIns="91425" spcFirstLastPara="1" rIns="91425" wrap="square" tIns="365750">
            <a:noAutofit/>
          </a:bodyPr>
          <a:lstStyle/>
          <a:p>
            <a:pPr indent="0" lvl="0" marL="0" rtl="0" algn="l">
              <a:spcBef>
                <a:spcPts val="0"/>
              </a:spcBef>
              <a:spcAft>
                <a:spcPts val="0"/>
              </a:spcAft>
              <a:buNone/>
            </a:pPr>
            <a:r>
              <a:rPr lang="en">
                <a:latin typeface="Calibri"/>
                <a:ea typeface="Calibri"/>
                <a:cs typeface="Calibri"/>
                <a:sym typeface="Calibri"/>
              </a:rPr>
              <a:t>05</a:t>
            </a:r>
            <a:endParaRPr>
              <a:latin typeface="Calibri"/>
              <a:ea typeface="Calibri"/>
              <a:cs typeface="Calibri"/>
              <a:sym typeface="Calibri"/>
            </a:endParaRPr>
          </a:p>
        </p:txBody>
      </p:sp>
      <p:cxnSp>
        <p:nvCxnSpPr>
          <p:cNvPr id="443" name="Google Shape;443;p62"/>
          <p:cNvCxnSpPr/>
          <p:nvPr/>
        </p:nvCxnSpPr>
        <p:spPr>
          <a:xfrm>
            <a:off x="7" y="4408351"/>
            <a:ext cx="6927300" cy="0"/>
          </a:xfrm>
          <a:prstGeom prst="straightConnector1">
            <a:avLst/>
          </a:prstGeom>
          <a:noFill/>
          <a:ln cap="flat" cmpd="sng" w="9525">
            <a:solidFill>
              <a:schemeClr val="accent2"/>
            </a:solidFill>
            <a:prstDash val="solid"/>
            <a:round/>
            <a:headEnd len="med" w="med" type="none"/>
            <a:tailEnd len="med" w="med" type="none"/>
          </a:ln>
        </p:spPr>
      </p:cxnSp>
      <p:sp>
        <p:nvSpPr>
          <p:cNvPr id="444" name="Google Shape;44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62"/>
          <p:cNvSpPr txBox="1"/>
          <p:nvPr>
            <p:ph idx="6" type="ctrTitle"/>
          </p:nvPr>
        </p:nvSpPr>
        <p:spPr>
          <a:xfrm flipH="1">
            <a:off x="4877587" y="3593950"/>
            <a:ext cx="2991300" cy="818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Ethical Issues</a:t>
            </a:r>
            <a:endParaRPr>
              <a:latin typeface="Calibri"/>
              <a:ea typeface="Calibri"/>
              <a:cs typeface="Calibri"/>
              <a:sym typeface="Calibri"/>
            </a:endParaRPr>
          </a:p>
        </p:txBody>
      </p:sp>
      <p:sp>
        <p:nvSpPr>
          <p:cNvPr id="446" name="Google Shape;446;p62"/>
          <p:cNvSpPr txBox="1"/>
          <p:nvPr>
            <p:ph idx="8" type="title"/>
          </p:nvPr>
        </p:nvSpPr>
        <p:spPr>
          <a:xfrm flipH="1">
            <a:off x="4185016" y="3348838"/>
            <a:ext cx="733500" cy="1350000"/>
          </a:xfrm>
          <a:prstGeom prst="rect">
            <a:avLst/>
          </a:prstGeom>
        </p:spPr>
        <p:txBody>
          <a:bodyPr anchorCtr="0" anchor="t" bIns="91425" lIns="91425" spcFirstLastPara="1" rIns="91425" wrap="square" tIns="365750">
            <a:noAutofit/>
          </a:bodyPr>
          <a:lstStyle/>
          <a:p>
            <a:pPr indent="0" lvl="0" marL="0" rtl="0" algn="l">
              <a:spcBef>
                <a:spcPts val="0"/>
              </a:spcBef>
              <a:spcAft>
                <a:spcPts val="0"/>
              </a:spcAft>
              <a:buNone/>
            </a:pPr>
            <a:r>
              <a:rPr lang="en">
                <a:latin typeface="Calibri"/>
                <a:ea typeface="Calibri"/>
                <a:cs typeface="Calibri"/>
                <a:sym typeface="Calibri"/>
              </a:rPr>
              <a:t>06</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0"/>
          <p:cNvSpPr txBox="1"/>
          <p:nvPr>
            <p:ph type="title"/>
          </p:nvPr>
        </p:nvSpPr>
        <p:spPr>
          <a:xfrm>
            <a:off x="712350" y="232034"/>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Calibri"/>
                <a:ea typeface="Calibri"/>
                <a:cs typeface="Calibri"/>
                <a:sym typeface="Calibri"/>
              </a:rPr>
              <a:t>Feature Selection - Filter Method</a:t>
            </a:r>
            <a:endParaRPr sz="3400">
              <a:latin typeface="Calibri"/>
              <a:ea typeface="Calibri"/>
              <a:cs typeface="Calibri"/>
              <a:sym typeface="Calibri"/>
            </a:endParaRPr>
          </a:p>
        </p:txBody>
      </p:sp>
      <p:sp>
        <p:nvSpPr>
          <p:cNvPr id="601" name="Google Shape;601;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602" name="Google Shape;602;p80"/>
          <p:cNvSpPr txBox="1"/>
          <p:nvPr>
            <p:ph idx="1" type="subTitle"/>
          </p:nvPr>
        </p:nvSpPr>
        <p:spPr>
          <a:xfrm>
            <a:off x="4572000" y="1114725"/>
            <a:ext cx="4302900" cy="3737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2D3B45"/>
                </a:solidFill>
                <a:latin typeface="Calibri"/>
                <a:ea typeface="Calibri"/>
                <a:cs typeface="Calibri"/>
                <a:sym typeface="Calibri"/>
              </a:rPr>
              <a:t>Filter method on SVM model:</a:t>
            </a:r>
            <a:endParaRPr b="1" sz="1600">
              <a:solidFill>
                <a:srgbClr val="2D3B45"/>
              </a:solidFill>
              <a:latin typeface="Calibri"/>
              <a:ea typeface="Calibri"/>
              <a:cs typeface="Calibri"/>
              <a:sym typeface="Calibri"/>
            </a:endParaRPr>
          </a:p>
          <a:p>
            <a:pPr indent="-304800" lvl="0" marL="457200" rtl="0" algn="l">
              <a:lnSpc>
                <a:spcPct val="150000"/>
              </a:lnSpc>
              <a:spcBef>
                <a:spcPts val="0"/>
              </a:spcBef>
              <a:spcAft>
                <a:spcPts val="0"/>
              </a:spcAft>
              <a:buClr>
                <a:srgbClr val="2D3B45"/>
              </a:buClr>
              <a:buSzPts val="1200"/>
              <a:buFont typeface="Calibri"/>
              <a:buChar char="●"/>
            </a:pPr>
            <a:r>
              <a:rPr lang="en">
                <a:solidFill>
                  <a:srgbClr val="000000"/>
                </a:solidFill>
                <a:latin typeface="Calibri"/>
                <a:ea typeface="Calibri"/>
                <a:cs typeface="Calibri"/>
                <a:sym typeface="Calibri"/>
              </a:rPr>
              <a:t>Based on the matrix, "Unemployment_Rate" and "Federal_Funds_Rate"" appear to have the least correlation values with respect to the "Close". So we eliminated both.</a:t>
            </a:r>
            <a:endParaRPr>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Sourceamazon, Monthly_Nominal_GDP_Index, "Monthly_Real_GDP_Index" and "Sourcegoogle" are positively correlated with Close price.</a:t>
            </a:r>
            <a:endParaRPr>
              <a:solidFill>
                <a:srgbClr val="000000"/>
              </a:solidFill>
              <a:latin typeface="Calibri"/>
              <a:ea typeface="Calibri"/>
              <a:cs typeface="Calibri"/>
              <a:sym typeface="Calibri"/>
            </a:endParaRPr>
          </a:p>
          <a:p>
            <a:pPr indent="-304800" lvl="0" marL="457200" rtl="0" algn="just">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"Sourceapple", "Sourcefacebook", and "Sourcenetflix" are negatively correlated with Close price.</a:t>
            </a:r>
            <a:endParaRPr>
              <a:solidFill>
                <a:srgbClr val="000000"/>
              </a:solidFill>
              <a:latin typeface="Calibri"/>
              <a:ea typeface="Calibri"/>
              <a:cs typeface="Calibri"/>
              <a:sym typeface="Calibri"/>
            </a:endParaRPr>
          </a:p>
          <a:p>
            <a:pPr indent="-304800" lvl="0" marL="457200" rtl="0" algn="just">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SVM model has low MSE value (0.012) and a high R-Squared value (0.701), demonstrating a strong ability to predict the Close prices.</a:t>
            </a:r>
            <a:endParaRPr>
              <a:solidFill>
                <a:srgbClr val="2D3B45"/>
              </a:solidFill>
              <a:latin typeface="Calibri"/>
              <a:ea typeface="Calibri"/>
              <a:cs typeface="Calibri"/>
              <a:sym typeface="Calibri"/>
            </a:endParaRPr>
          </a:p>
        </p:txBody>
      </p:sp>
      <p:pic>
        <p:nvPicPr>
          <p:cNvPr id="603" name="Google Shape;603;p80"/>
          <p:cNvPicPr preferRelativeResize="0"/>
          <p:nvPr/>
        </p:nvPicPr>
        <p:blipFill>
          <a:blip r:embed="rId3">
            <a:alphaModFix/>
          </a:blip>
          <a:stretch>
            <a:fillRect/>
          </a:stretch>
        </p:blipFill>
        <p:spPr>
          <a:xfrm>
            <a:off x="380975" y="1312300"/>
            <a:ext cx="4191024" cy="3498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1"/>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400"/>
              </a:spcAft>
              <a:buNone/>
            </a:pPr>
            <a:r>
              <a:rPr lang="en" sz="3400">
                <a:latin typeface="Calibri"/>
                <a:ea typeface="Calibri"/>
                <a:cs typeface="Calibri"/>
                <a:sym typeface="Calibri"/>
              </a:rPr>
              <a:t>Feature Selection - Hybrid Method (</a:t>
            </a:r>
            <a:r>
              <a:rPr lang="en" sz="3400">
                <a:latin typeface="Calibri"/>
                <a:ea typeface="Calibri"/>
                <a:cs typeface="Calibri"/>
                <a:sym typeface="Calibri"/>
              </a:rPr>
              <a:t>RFE)</a:t>
            </a:r>
            <a:endParaRPr sz="3400"/>
          </a:p>
        </p:txBody>
      </p:sp>
      <p:sp>
        <p:nvSpPr>
          <p:cNvPr id="609" name="Google Shape;609;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0" name="Google Shape;610;p81"/>
          <p:cNvPicPr preferRelativeResize="0"/>
          <p:nvPr/>
        </p:nvPicPr>
        <p:blipFill>
          <a:blip r:embed="rId3">
            <a:alphaModFix/>
          </a:blip>
          <a:stretch>
            <a:fillRect/>
          </a:stretch>
        </p:blipFill>
        <p:spPr>
          <a:xfrm>
            <a:off x="462850" y="1236200"/>
            <a:ext cx="4165998" cy="3338625"/>
          </a:xfrm>
          <a:prstGeom prst="rect">
            <a:avLst/>
          </a:prstGeom>
          <a:noFill/>
          <a:ln>
            <a:noFill/>
          </a:ln>
        </p:spPr>
      </p:pic>
      <p:sp>
        <p:nvSpPr>
          <p:cNvPr id="611" name="Google Shape;611;p81"/>
          <p:cNvSpPr txBox="1"/>
          <p:nvPr>
            <p:ph idx="1" type="subTitle"/>
          </p:nvPr>
        </p:nvSpPr>
        <p:spPr>
          <a:xfrm>
            <a:off x="4628850" y="1100625"/>
            <a:ext cx="4302900" cy="3737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2D3B45"/>
                </a:solidFill>
                <a:latin typeface="Calibri"/>
                <a:ea typeface="Calibri"/>
                <a:cs typeface="Calibri"/>
                <a:sym typeface="Calibri"/>
              </a:rPr>
              <a:t>RFE</a:t>
            </a:r>
            <a:r>
              <a:rPr b="1" lang="en" sz="1600">
                <a:solidFill>
                  <a:srgbClr val="2D3B45"/>
                </a:solidFill>
                <a:latin typeface="Calibri"/>
                <a:ea typeface="Calibri"/>
                <a:cs typeface="Calibri"/>
                <a:sym typeface="Calibri"/>
              </a:rPr>
              <a:t> on RandomForest model:</a:t>
            </a:r>
            <a:endParaRPr b="1" sz="1600">
              <a:solidFill>
                <a:srgbClr val="2D3B45"/>
              </a:solidFill>
              <a:latin typeface="Calibri"/>
              <a:ea typeface="Calibri"/>
              <a:cs typeface="Calibri"/>
              <a:sym typeface="Calibri"/>
            </a:endParaRPr>
          </a:p>
          <a:p>
            <a:pPr indent="-304800" lvl="0" marL="457200" rtl="0" algn="l">
              <a:lnSpc>
                <a:spcPct val="150000"/>
              </a:lnSpc>
              <a:spcBef>
                <a:spcPts val="0"/>
              </a:spcBef>
              <a:spcAft>
                <a:spcPts val="0"/>
              </a:spcAft>
              <a:buClr>
                <a:srgbClr val="2D3B45"/>
              </a:buClr>
              <a:buSzPts val="1200"/>
              <a:buFont typeface="Calibri"/>
              <a:buChar char="●"/>
            </a:pPr>
            <a:r>
              <a:rPr lang="en">
                <a:solidFill>
                  <a:srgbClr val="000000"/>
                </a:solidFill>
                <a:latin typeface="Calibri"/>
                <a:ea typeface="Calibri"/>
                <a:cs typeface="Calibri"/>
                <a:sym typeface="Calibri"/>
              </a:rPr>
              <a:t>From the plot, we can see the number of features increases from 2 to around 5, there's a noticeable decrease in the RMSE.</a:t>
            </a:r>
            <a:endParaRPr>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This suggests that adding more features up to this point improves the model's predictive accuracy.</a:t>
            </a:r>
            <a:endParaRPr>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Selecting more than 5 features does not appear to provide a substantial decrease in RMSE.</a:t>
            </a:r>
            <a:endParaRPr>
              <a:solidFill>
                <a:srgbClr val="000000"/>
              </a:solidFill>
              <a:latin typeface="Calibri"/>
              <a:ea typeface="Calibri"/>
              <a:cs typeface="Calibri"/>
              <a:sym typeface="Calibri"/>
            </a:endParaRPr>
          </a:p>
          <a:p>
            <a:pPr indent="-304800" lvl="0" marL="457200" rtl="0" algn="just">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Sourcenetflix, Sourcefacebook, Federal_Funds_Rate, Monthly_Nominal_GDP_Index and Sourceamazon are the best  features for this RandomForest model.</a:t>
            </a:r>
            <a:endParaRPr>
              <a:solidFill>
                <a:srgbClr val="000000"/>
              </a:solidFill>
              <a:latin typeface="Calibri"/>
              <a:ea typeface="Calibri"/>
              <a:cs typeface="Calibri"/>
              <a:sym typeface="Calibri"/>
            </a:endParaRPr>
          </a:p>
          <a:p>
            <a:pPr indent="0" lvl="0" marL="457200" rtl="0" algn="l">
              <a:lnSpc>
                <a:spcPct val="150000"/>
              </a:lnSpc>
              <a:spcBef>
                <a:spcPts val="1500"/>
              </a:spcBef>
              <a:spcAft>
                <a:spcPts val="0"/>
              </a:spcAft>
              <a:buNone/>
            </a:pPr>
            <a:r>
              <a:t/>
            </a:r>
            <a:endParaRPr>
              <a:solidFill>
                <a:srgbClr val="2D3B45"/>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82"/>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400"/>
              </a:spcAft>
              <a:buNone/>
            </a:pPr>
            <a:r>
              <a:rPr lang="en" sz="3400">
                <a:latin typeface="Calibri"/>
                <a:ea typeface="Calibri"/>
                <a:cs typeface="Calibri"/>
                <a:sym typeface="Calibri"/>
              </a:rPr>
              <a:t>Feature Selection - Wrapper Method</a:t>
            </a:r>
            <a:r>
              <a:rPr lang="en" sz="3400">
                <a:latin typeface="Calibri"/>
                <a:ea typeface="Calibri"/>
                <a:cs typeface="Calibri"/>
                <a:sym typeface="Calibri"/>
              </a:rPr>
              <a:t> (SFS)</a:t>
            </a:r>
            <a:endParaRPr sz="3400"/>
          </a:p>
        </p:txBody>
      </p:sp>
      <p:sp>
        <p:nvSpPr>
          <p:cNvPr id="618" name="Google Shape;618;p82"/>
          <p:cNvSpPr txBox="1"/>
          <p:nvPr>
            <p:ph idx="1" type="subTitle"/>
          </p:nvPr>
        </p:nvSpPr>
        <p:spPr>
          <a:xfrm>
            <a:off x="839600" y="1142100"/>
            <a:ext cx="6630900" cy="3737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2D3B45"/>
                </a:solidFill>
                <a:latin typeface="Calibri"/>
                <a:ea typeface="Calibri"/>
                <a:cs typeface="Calibri"/>
                <a:sym typeface="Calibri"/>
              </a:rPr>
              <a:t>Wrapper method on Linear regression model</a:t>
            </a:r>
            <a:r>
              <a:rPr b="1" lang="en" sz="1600">
                <a:solidFill>
                  <a:srgbClr val="2D3B45"/>
                </a:solidFill>
                <a:latin typeface="Calibri"/>
                <a:ea typeface="Calibri"/>
                <a:cs typeface="Calibri"/>
                <a:sym typeface="Calibri"/>
              </a:rPr>
              <a:t>:</a:t>
            </a:r>
            <a:endParaRPr b="1" sz="1600">
              <a:solidFill>
                <a:srgbClr val="2D3B45"/>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Using a forward stepwise algorithm, a refined model is identified by progressively adding predictors to enhance model accuracy.</a:t>
            </a:r>
            <a:endParaRPr>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a:solidFill>
                  <a:srgbClr val="000000"/>
                </a:solidFill>
                <a:latin typeface="Calibri"/>
                <a:ea typeface="Calibri"/>
                <a:cs typeface="Calibri"/>
                <a:sym typeface="Calibri"/>
              </a:rPr>
              <a:t>The final model included Sourceamazon, Sourcegoogle, Monthly_Nominal_GDP_Index, Unemployment_Rate, Sourceapple, Federal_Funds_Rate, Sourcefacebook, and Monthly_Real_GDP_Index.</a:t>
            </a:r>
            <a:endParaRPr>
              <a:solidFill>
                <a:srgbClr val="000000"/>
              </a:solidFill>
              <a:latin typeface="Calibri"/>
              <a:ea typeface="Calibri"/>
              <a:cs typeface="Calibri"/>
              <a:sym typeface="Calibri"/>
            </a:endParaRPr>
          </a:p>
          <a:p>
            <a:pPr indent="0" lvl="0" marL="457200" rtl="0" algn="l">
              <a:lnSpc>
                <a:spcPct val="150000"/>
              </a:lnSpc>
              <a:spcBef>
                <a:spcPts val="1200"/>
              </a:spcBef>
              <a:spcAft>
                <a:spcPts val="0"/>
              </a:spcAft>
              <a:buNone/>
            </a:pPr>
            <a:r>
              <a:rPr b="1" lang="en">
                <a:solidFill>
                  <a:srgbClr val="000000"/>
                </a:solidFill>
                <a:latin typeface="Calibri"/>
                <a:ea typeface="Calibri"/>
                <a:cs typeface="Calibri"/>
                <a:sym typeface="Calibri"/>
              </a:rPr>
              <a:t>Model Performance</a:t>
            </a:r>
            <a:r>
              <a:rPr lang="en">
                <a:solidFill>
                  <a:srgbClr val="000000"/>
                </a:solidFill>
                <a:latin typeface="Calibri"/>
                <a:ea typeface="Calibri"/>
                <a:cs typeface="Calibri"/>
                <a:sym typeface="Calibri"/>
              </a:rPr>
              <a:t>:</a:t>
            </a:r>
            <a:endParaRPr>
              <a:solidFill>
                <a:srgbClr val="000000"/>
              </a:solidFill>
              <a:latin typeface="Calibri"/>
              <a:ea typeface="Calibri"/>
              <a:cs typeface="Calibri"/>
              <a:sym typeface="Calibri"/>
            </a:endParaRPr>
          </a:p>
          <a:p>
            <a:pPr indent="-304800" lvl="0" marL="457200" rtl="0" algn="l">
              <a:lnSpc>
                <a:spcPct val="150000"/>
              </a:lnSpc>
              <a:spcBef>
                <a:spcPts val="200"/>
              </a:spcBef>
              <a:spcAft>
                <a:spcPts val="0"/>
              </a:spcAft>
              <a:buClr>
                <a:srgbClr val="000000"/>
              </a:buClr>
              <a:buSzPts val="1200"/>
              <a:buFont typeface="Calibri"/>
              <a:buChar char="●"/>
            </a:pPr>
            <a:r>
              <a:rPr lang="en">
                <a:solidFill>
                  <a:srgbClr val="000000"/>
                </a:solidFill>
                <a:latin typeface="Calibri"/>
                <a:ea typeface="Calibri"/>
                <a:cs typeface="Calibri"/>
                <a:sym typeface="Calibri"/>
              </a:rPr>
              <a:t>This model demonstrated a high degree of predictive accuracy for stock close prices, as indicated by a high R-squared value(0.7861).</a:t>
            </a:r>
            <a:endParaRPr>
              <a:solidFill>
                <a:srgbClr val="000000"/>
              </a:solidFill>
              <a:latin typeface="Calibri"/>
              <a:ea typeface="Calibri"/>
              <a:cs typeface="Calibri"/>
              <a:sym typeface="Calibri"/>
            </a:endParaRPr>
          </a:p>
          <a:p>
            <a:pPr indent="0" lvl="0" marL="0" rtl="0" algn="l">
              <a:lnSpc>
                <a:spcPct val="150000"/>
              </a:lnSpc>
              <a:spcBef>
                <a:spcPts val="1500"/>
              </a:spcBef>
              <a:spcAft>
                <a:spcPts val="0"/>
              </a:spcAft>
              <a:buNone/>
            </a:pPr>
            <a:r>
              <a:t/>
            </a:r>
            <a:endParaRPr>
              <a:solidFill>
                <a:srgbClr val="000000"/>
              </a:solidFill>
              <a:latin typeface="Calibri"/>
              <a:ea typeface="Calibri"/>
              <a:cs typeface="Calibri"/>
              <a:sym typeface="Calibri"/>
            </a:endParaRPr>
          </a:p>
          <a:p>
            <a:pPr indent="0" lvl="0" marL="457200" rtl="0" algn="l">
              <a:lnSpc>
                <a:spcPct val="150000"/>
              </a:lnSpc>
              <a:spcBef>
                <a:spcPts val="1500"/>
              </a:spcBef>
              <a:spcAft>
                <a:spcPts val="0"/>
              </a:spcAft>
              <a:buNone/>
            </a:pPr>
            <a:r>
              <a:t/>
            </a:r>
            <a:endParaRPr>
              <a:solidFill>
                <a:srgbClr val="2D3B45"/>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4" name="Google Shape;624;p83"/>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Ethical Issues</a:t>
            </a:r>
            <a:endParaRPr>
              <a:latin typeface="Calibri"/>
              <a:ea typeface="Calibri"/>
              <a:cs typeface="Calibri"/>
              <a:sym typeface="Calibri"/>
            </a:endParaRPr>
          </a:p>
        </p:txBody>
      </p:sp>
      <p:sp>
        <p:nvSpPr>
          <p:cNvPr id="625" name="Google Shape;625;p83"/>
          <p:cNvSpPr txBox="1"/>
          <p:nvPr>
            <p:ph idx="1" type="subTitle"/>
          </p:nvPr>
        </p:nvSpPr>
        <p:spPr>
          <a:xfrm>
            <a:off x="712350" y="1092375"/>
            <a:ext cx="7719300" cy="3438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2D3B45"/>
                </a:solidFill>
                <a:latin typeface="Calibri"/>
                <a:ea typeface="Calibri"/>
                <a:cs typeface="Calibri"/>
                <a:sym typeface="Calibri"/>
              </a:rPr>
              <a:t>Data Collection</a:t>
            </a:r>
            <a:endParaRPr b="1" sz="1600">
              <a:solidFill>
                <a:srgbClr val="2D3B45"/>
              </a:solidFill>
              <a:latin typeface="Calibri"/>
              <a:ea typeface="Calibri"/>
              <a:cs typeface="Calibri"/>
              <a:sym typeface="Calibri"/>
            </a:endParaRPr>
          </a:p>
          <a:p>
            <a:pPr indent="-304800" lvl="0" marL="457200" rtl="0" algn="l">
              <a:lnSpc>
                <a:spcPct val="150000"/>
              </a:lnSpc>
              <a:spcBef>
                <a:spcPts val="0"/>
              </a:spcBef>
              <a:spcAft>
                <a:spcPts val="0"/>
              </a:spcAft>
              <a:buClr>
                <a:srgbClr val="2D3B45"/>
              </a:buClr>
              <a:buSzPts val="1200"/>
              <a:buFont typeface="Calibri"/>
              <a:buChar char="●"/>
            </a:pPr>
            <a:r>
              <a:rPr lang="en">
                <a:solidFill>
                  <a:srgbClr val="2D3B45"/>
                </a:solidFill>
                <a:latin typeface="Calibri"/>
                <a:ea typeface="Calibri"/>
                <a:cs typeface="Calibri"/>
                <a:sym typeface="Calibri"/>
              </a:rPr>
              <a:t>Historical stock price data: web scraping and data integrity in financial datasets</a:t>
            </a:r>
            <a:endParaRPr>
              <a:solidFill>
                <a:srgbClr val="2D3B45"/>
              </a:solidFill>
              <a:latin typeface="Calibri"/>
              <a:ea typeface="Calibri"/>
              <a:cs typeface="Calibri"/>
              <a:sym typeface="Calibri"/>
            </a:endParaRPr>
          </a:p>
          <a:p>
            <a:pPr indent="-304800" lvl="0" marL="457200" rtl="0" algn="l">
              <a:lnSpc>
                <a:spcPct val="150000"/>
              </a:lnSpc>
              <a:spcBef>
                <a:spcPts val="0"/>
              </a:spcBef>
              <a:spcAft>
                <a:spcPts val="0"/>
              </a:spcAft>
              <a:buClr>
                <a:srgbClr val="2D3B45"/>
              </a:buClr>
              <a:buSzPts val="1200"/>
              <a:buFont typeface="Calibri"/>
              <a:buChar char="●"/>
            </a:pPr>
            <a:r>
              <a:rPr lang="en">
                <a:solidFill>
                  <a:srgbClr val="2D3B45"/>
                </a:solidFill>
                <a:latin typeface="Calibri"/>
                <a:ea typeface="Calibri"/>
                <a:cs typeface="Calibri"/>
                <a:sym typeface="Calibri"/>
              </a:rPr>
              <a:t>Excluding unquantifiable factors such as emotional influence in stock price data</a:t>
            </a:r>
            <a:endParaRPr>
              <a:solidFill>
                <a:srgbClr val="2D3B45"/>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rgbClr val="2D3B45"/>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rgbClr val="2D3B45"/>
              </a:solidFill>
              <a:latin typeface="Calibri"/>
              <a:ea typeface="Calibri"/>
              <a:cs typeface="Calibri"/>
              <a:sym typeface="Calibri"/>
            </a:endParaRPr>
          </a:p>
          <a:p>
            <a:pPr indent="0" lvl="0" marL="0" rtl="0" algn="l">
              <a:lnSpc>
                <a:spcPct val="150000"/>
              </a:lnSpc>
              <a:spcBef>
                <a:spcPts val="0"/>
              </a:spcBef>
              <a:spcAft>
                <a:spcPts val="0"/>
              </a:spcAft>
              <a:buNone/>
            </a:pPr>
            <a:r>
              <a:rPr b="1" lang="en" sz="1600">
                <a:solidFill>
                  <a:srgbClr val="2D3B45"/>
                </a:solidFill>
                <a:latin typeface="Calibri"/>
                <a:ea typeface="Calibri"/>
                <a:cs typeface="Calibri"/>
                <a:sym typeface="Calibri"/>
              </a:rPr>
              <a:t>Model Evaluation</a:t>
            </a:r>
            <a:endParaRPr b="1" sz="1600">
              <a:solidFill>
                <a:srgbClr val="2D3B45"/>
              </a:solidFill>
              <a:latin typeface="Calibri"/>
              <a:ea typeface="Calibri"/>
              <a:cs typeface="Calibri"/>
              <a:sym typeface="Calibri"/>
            </a:endParaRPr>
          </a:p>
          <a:p>
            <a:pPr indent="-304800" lvl="0" marL="457200" rtl="0" algn="l">
              <a:lnSpc>
                <a:spcPct val="150000"/>
              </a:lnSpc>
              <a:spcBef>
                <a:spcPts val="0"/>
              </a:spcBef>
              <a:spcAft>
                <a:spcPts val="0"/>
              </a:spcAft>
              <a:buClr>
                <a:srgbClr val="2D3B45"/>
              </a:buClr>
              <a:buSzPts val="1200"/>
              <a:buFont typeface="Calibri"/>
              <a:buChar char="●"/>
            </a:pPr>
            <a:r>
              <a:rPr lang="en">
                <a:solidFill>
                  <a:srgbClr val="2D3B45"/>
                </a:solidFill>
                <a:latin typeface="Calibri"/>
                <a:ea typeface="Calibri"/>
                <a:cs typeface="Calibri"/>
                <a:sym typeface="Calibri"/>
              </a:rPr>
              <a:t>Industry bias and its impact on stock market representation</a:t>
            </a:r>
            <a:endParaRPr>
              <a:solidFill>
                <a:srgbClr val="2D3B45"/>
              </a:solidFill>
              <a:latin typeface="Calibri"/>
              <a:ea typeface="Calibri"/>
              <a:cs typeface="Calibri"/>
              <a:sym typeface="Calibri"/>
            </a:endParaRPr>
          </a:p>
          <a:p>
            <a:pPr indent="-304800" lvl="0" marL="457200" rtl="0" algn="l">
              <a:lnSpc>
                <a:spcPct val="150000"/>
              </a:lnSpc>
              <a:spcBef>
                <a:spcPts val="0"/>
              </a:spcBef>
              <a:spcAft>
                <a:spcPts val="0"/>
              </a:spcAft>
              <a:buClr>
                <a:srgbClr val="2D3B45"/>
              </a:buClr>
              <a:buSzPts val="1200"/>
              <a:buFont typeface="Calibri"/>
              <a:buChar char="●"/>
            </a:pPr>
            <a:r>
              <a:rPr lang="en">
                <a:solidFill>
                  <a:srgbClr val="2D3B45"/>
                </a:solidFill>
                <a:latin typeface="Calibri"/>
                <a:ea typeface="Calibri"/>
                <a:cs typeface="Calibri"/>
                <a:sym typeface="Calibri"/>
              </a:rPr>
              <a:t>Predictive model influence on investment behavior</a:t>
            </a:r>
            <a:endParaRPr>
              <a:solidFill>
                <a:srgbClr val="2D3B45"/>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4"/>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References</a:t>
            </a:r>
            <a:endParaRPr>
              <a:latin typeface="Calibri"/>
              <a:ea typeface="Calibri"/>
              <a:cs typeface="Calibri"/>
              <a:sym typeface="Calibri"/>
            </a:endParaRPr>
          </a:p>
        </p:txBody>
      </p:sp>
      <p:sp>
        <p:nvSpPr>
          <p:cNvPr id="631" name="Google Shape;631;p84"/>
          <p:cNvSpPr txBox="1"/>
          <p:nvPr>
            <p:ph idx="1" type="subTitle"/>
          </p:nvPr>
        </p:nvSpPr>
        <p:spPr>
          <a:xfrm>
            <a:off x="712350" y="1092375"/>
            <a:ext cx="7719300" cy="407700"/>
          </a:xfrm>
          <a:prstGeom prst="rect">
            <a:avLst/>
          </a:prstGeom>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None/>
            </a:pPr>
            <a:r>
              <a:rPr lang="en" sz="1100">
                <a:solidFill>
                  <a:srgbClr val="05103E"/>
                </a:solidFill>
                <a:latin typeface="Times New Roman"/>
                <a:ea typeface="Times New Roman"/>
                <a:cs typeface="Times New Roman"/>
                <a:sym typeface="Times New Roman"/>
              </a:rPr>
              <a:t>Alexius, A. (2018). </a:t>
            </a:r>
            <a:r>
              <a:rPr i="1" lang="en" sz="1100">
                <a:solidFill>
                  <a:srgbClr val="05103E"/>
                </a:solidFill>
                <a:latin typeface="Times New Roman"/>
                <a:ea typeface="Times New Roman"/>
                <a:cs typeface="Times New Roman"/>
                <a:sym typeface="Times New Roman"/>
              </a:rPr>
              <a:t>Stock prices and GDP in the long run</a:t>
            </a:r>
            <a:r>
              <a:rPr lang="en" sz="1100">
                <a:solidFill>
                  <a:srgbClr val="05103E"/>
                </a:solidFill>
                <a:latin typeface="Times New Roman"/>
                <a:ea typeface="Times New Roman"/>
                <a:cs typeface="Times New Roman"/>
                <a:sym typeface="Times New Roman"/>
              </a:rPr>
              <a:t>. https://econpapers.repec.org/article/sptapfiba/v_3a8_3ay_3a2018_3ai_3a4_3af_3a8_5f4_5f7.htm</a:t>
            </a:r>
            <a:endParaRPr sz="1100">
              <a:solidFill>
                <a:srgbClr val="2D3B45"/>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100">
                <a:solidFill>
                  <a:srgbClr val="2D3B45"/>
                </a:solidFill>
                <a:latin typeface="Times New Roman"/>
                <a:ea typeface="Times New Roman"/>
                <a:cs typeface="Times New Roman"/>
                <a:sym typeface="Times New Roman"/>
              </a:rPr>
              <a:t>Farsio, F., &amp; Fazel, S. (2013). </a:t>
            </a:r>
            <a:r>
              <a:rPr i="1" lang="en" sz="1100">
                <a:solidFill>
                  <a:srgbClr val="2D3B45"/>
                </a:solidFill>
                <a:latin typeface="Times New Roman"/>
                <a:ea typeface="Times New Roman"/>
                <a:cs typeface="Times New Roman"/>
                <a:sym typeface="Times New Roman"/>
              </a:rPr>
              <a:t>The Stock Market/Unemployment relationship in USA, China and Japan. International Journal of Economics and Finance, 5(3)</a:t>
            </a:r>
            <a:r>
              <a:rPr lang="en" sz="1100">
                <a:solidFill>
                  <a:srgbClr val="2D3B45"/>
                </a:solidFill>
                <a:latin typeface="Times New Roman"/>
                <a:ea typeface="Times New Roman"/>
                <a:cs typeface="Times New Roman"/>
                <a:sym typeface="Times New Roman"/>
              </a:rPr>
              <a:t>. </a:t>
            </a:r>
            <a:r>
              <a:rPr lang="en" sz="1100">
                <a:solidFill>
                  <a:srgbClr val="2D3B45"/>
                </a:solidFill>
                <a:uFill>
                  <a:noFill/>
                </a:uFill>
                <a:latin typeface="Times New Roman"/>
                <a:ea typeface="Times New Roman"/>
                <a:cs typeface="Times New Roman"/>
                <a:sym typeface="Times New Roman"/>
                <a:hlinkClick r:id="rId3">
                  <a:extLst>
                    <a:ext uri="{A12FA001-AC4F-418D-AE19-62706E023703}">
                      <ahyp:hlinkClr val="tx"/>
                    </a:ext>
                  </a:extLst>
                </a:hlinkClick>
              </a:rPr>
              <a:t>https://doi.org/10.5539/ijef.v5n3p24</a:t>
            </a:r>
            <a:endParaRPr sz="1100">
              <a:solidFill>
                <a:srgbClr val="2D3B45"/>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i="1" lang="en" sz="1100">
                <a:solidFill>
                  <a:srgbClr val="05103E"/>
                </a:solidFill>
                <a:latin typeface="Times New Roman"/>
                <a:ea typeface="Times New Roman"/>
                <a:cs typeface="Times New Roman"/>
                <a:sym typeface="Times New Roman"/>
              </a:rPr>
              <a:t>Historical Stock Price of  (FAANG + 5) companies</a:t>
            </a:r>
            <a:r>
              <a:rPr lang="en" sz="1100">
                <a:solidFill>
                  <a:srgbClr val="05103E"/>
                </a:solidFill>
                <a:latin typeface="Times New Roman"/>
                <a:ea typeface="Times New Roman"/>
                <a:cs typeface="Times New Roman"/>
                <a:sym typeface="Times New Roman"/>
              </a:rPr>
              <a:t>. (2021, December 30). Kaggle. https://www.kaggle.com/datasets/suddharshan/historical-stock-price-of-10-popular-companies/code?select=Microsoft.csv</a:t>
            </a:r>
            <a:endParaRPr sz="1100">
              <a:solidFill>
                <a:srgbClr val="2D3B45"/>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100">
                <a:solidFill>
                  <a:srgbClr val="05103E"/>
                </a:solidFill>
                <a:latin typeface="Times New Roman"/>
                <a:ea typeface="Times New Roman"/>
                <a:cs typeface="Times New Roman"/>
                <a:sym typeface="Times New Roman"/>
              </a:rPr>
              <a:t>Kumbure, M. M., Lohrmann, C., Luukka, P., &amp; Porras, J. (2022). Machine learning techniques and data for stock market forecasting: A literature review. </a:t>
            </a:r>
            <a:r>
              <a:rPr i="1" lang="en" sz="1100">
                <a:solidFill>
                  <a:srgbClr val="05103E"/>
                </a:solidFill>
                <a:latin typeface="Times New Roman"/>
                <a:ea typeface="Times New Roman"/>
                <a:cs typeface="Times New Roman"/>
                <a:sym typeface="Times New Roman"/>
              </a:rPr>
              <a:t>Expert Systems With Applications</a:t>
            </a:r>
            <a:r>
              <a:rPr lang="en" sz="1100">
                <a:solidFill>
                  <a:srgbClr val="05103E"/>
                </a:solidFill>
                <a:latin typeface="Times New Roman"/>
                <a:ea typeface="Times New Roman"/>
                <a:cs typeface="Times New Roman"/>
                <a:sym typeface="Times New Roman"/>
              </a:rPr>
              <a:t>, </a:t>
            </a:r>
            <a:r>
              <a:rPr i="1" lang="en" sz="1100">
                <a:solidFill>
                  <a:srgbClr val="05103E"/>
                </a:solidFill>
                <a:latin typeface="Times New Roman"/>
                <a:ea typeface="Times New Roman"/>
                <a:cs typeface="Times New Roman"/>
                <a:sym typeface="Times New Roman"/>
              </a:rPr>
              <a:t>197</a:t>
            </a:r>
            <a:r>
              <a:rPr lang="en" sz="1100">
                <a:solidFill>
                  <a:srgbClr val="05103E"/>
                </a:solidFill>
                <a:latin typeface="Times New Roman"/>
                <a:ea typeface="Times New Roman"/>
                <a:cs typeface="Times New Roman"/>
                <a:sym typeface="Times New Roman"/>
              </a:rPr>
              <a:t>, 116659. </a:t>
            </a:r>
            <a:r>
              <a:rPr lang="en" sz="1100" u="sng">
                <a:solidFill>
                  <a:schemeClr val="hlink"/>
                </a:solidFill>
                <a:latin typeface="Times New Roman"/>
                <a:ea typeface="Times New Roman"/>
                <a:cs typeface="Times New Roman"/>
                <a:sym typeface="Times New Roman"/>
                <a:hlinkClick r:id="rId4"/>
              </a:rPr>
              <a:t>https://doi.org/10.1016/j.eswa.2022.116659</a:t>
            </a:r>
            <a:endParaRPr sz="1100">
              <a:solidFill>
                <a:srgbClr val="05103E"/>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i="1" lang="en" sz="1100">
                <a:solidFill>
                  <a:srgbClr val="05103E"/>
                </a:solidFill>
                <a:latin typeface="Times New Roman"/>
                <a:ea typeface="Times New Roman"/>
                <a:cs typeface="Times New Roman"/>
                <a:sym typeface="Times New Roman"/>
              </a:rPr>
              <a:t>Sharing insights elevates their impact</a:t>
            </a:r>
            <a:r>
              <a:rPr lang="en" sz="1100">
                <a:solidFill>
                  <a:srgbClr val="05103E"/>
                </a:solidFill>
                <a:latin typeface="Times New Roman"/>
                <a:ea typeface="Times New Roman"/>
                <a:cs typeface="Times New Roman"/>
                <a:sym typeface="Times New Roman"/>
              </a:rPr>
              <a:t>. (n.d.). S&amp;P Global. </a:t>
            </a:r>
            <a:r>
              <a:rPr lang="en" sz="11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https://www.spglobal.com/marketintelligence/en/mi/products/us-monthly-gdp-index.html</a:t>
            </a:r>
            <a:endParaRPr sz="1100">
              <a:solidFill>
                <a:srgbClr val="05103E"/>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1100">
                <a:solidFill>
                  <a:srgbClr val="05103E"/>
                </a:solidFill>
                <a:latin typeface="Times New Roman"/>
                <a:ea typeface="Times New Roman"/>
                <a:cs typeface="Times New Roman"/>
                <a:sym typeface="Times New Roman"/>
              </a:rPr>
              <a:t>Shiblee, L. S. (2009). The Impact of Inflation, GDP, Unemployment, and Money Supply On Stock Prices. </a:t>
            </a:r>
            <a:r>
              <a:rPr i="1" lang="en" sz="1100">
                <a:solidFill>
                  <a:srgbClr val="05103E"/>
                </a:solidFill>
                <a:latin typeface="Times New Roman"/>
                <a:ea typeface="Times New Roman"/>
                <a:cs typeface="Times New Roman"/>
                <a:sym typeface="Times New Roman"/>
              </a:rPr>
              <a:t>Social Science Research Network</a:t>
            </a:r>
            <a:r>
              <a:rPr lang="en" sz="1100">
                <a:solidFill>
                  <a:srgbClr val="05103E"/>
                </a:solidFill>
                <a:latin typeface="Times New Roman"/>
                <a:ea typeface="Times New Roman"/>
                <a:cs typeface="Times New Roman"/>
                <a:sym typeface="Times New Roman"/>
              </a:rPr>
              <a:t>. https://doi.org/10.2139/ssrn.1529254</a:t>
            </a:r>
            <a:endParaRPr sz="1100">
              <a:solidFill>
                <a:srgbClr val="05103E"/>
              </a:solidFill>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i="1" lang="en" sz="1100">
                <a:solidFill>
                  <a:srgbClr val="05103E"/>
                </a:solidFill>
                <a:latin typeface="Times New Roman"/>
                <a:ea typeface="Times New Roman"/>
                <a:cs typeface="Times New Roman"/>
                <a:sym typeface="Times New Roman"/>
              </a:rPr>
              <a:t>Unemployment rate</a:t>
            </a:r>
            <a:r>
              <a:rPr lang="en" sz="1100">
                <a:solidFill>
                  <a:srgbClr val="05103E"/>
                </a:solidFill>
                <a:latin typeface="Times New Roman"/>
                <a:ea typeface="Times New Roman"/>
                <a:cs typeface="Times New Roman"/>
                <a:sym typeface="Times New Roman"/>
              </a:rPr>
              <a:t>. (2023, September 1). </a:t>
            </a:r>
            <a:r>
              <a:rPr lang="en" sz="11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https://fred.stlouisfed.org/series/UNRATE</a:t>
            </a:r>
            <a:endParaRPr sz="1100"/>
          </a:p>
        </p:txBody>
      </p:sp>
      <p:sp>
        <p:nvSpPr>
          <p:cNvPr id="632" name="Google Shape;632;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63"/>
          <p:cNvSpPr txBox="1"/>
          <p:nvPr/>
        </p:nvSpPr>
        <p:spPr>
          <a:xfrm>
            <a:off x="712350" y="344909"/>
            <a:ext cx="771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212121"/>
                </a:solidFill>
                <a:latin typeface="Calibri"/>
                <a:ea typeface="Calibri"/>
                <a:cs typeface="Calibri"/>
                <a:sym typeface="Calibri"/>
              </a:rPr>
              <a:t>Research Question</a:t>
            </a:r>
            <a:endParaRPr b="1" sz="3600">
              <a:solidFill>
                <a:srgbClr val="212121"/>
              </a:solidFill>
              <a:latin typeface="Calibri"/>
              <a:ea typeface="Calibri"/>
              <a:cs typeface="Calibri"/>
              <a:sym typeface="Calibri"/>
            </a:endParaRPr>
          </a:p>
        </p:txBody>
      </p:sp>
      <p:sp>
        <p:nvSpPr>
          <p:cNvPr id="453" name="Google Shape;453;p63"/>
          <p:cNvSpPr txBox="1"/>
          <p:nvPr/>
        </p:nvSpPr>
        <p:spPr>
          <a:xfrm>
            <a:off x="712350" y="1159325"/>
            <a:ext cx="7719300" cy="251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900"/>
              </a:spcBef>
              <a:spcAft>
                <a:spcPts val="0"/>
              </a:spcAft>
              <a:buNone/>
            </a:pPr>
            <a:r>
              <a:t/>
            </a:r>
            <a:endParaRPr sz="1800">
              <a:solidFill>
                <a:srgbClr val="2D3B45"/>
              </a:solidFill>
              <a:latin typeface="Calibri"/>
              <a:ea typeface="Calibri"/>
              <a:cs typeface="Calibri"/>
              <a:sym typeface="Calibri"/>
            </a:endParaRPr>
          </a:p>
          <a:p>
            <a:pPr indent="0" lvl="0" marL="0" rtl="0" algn="just">
              <a:lnSpc>
                <a:spcPct val="150000"/>
              </a:lnSpc>
              <a:spcBef>
                <a:spcPts val="900"/>
              </a:spcBef>
              <a:spcAft>
                <a:spcPts val="900"/>
              </a:spcAft>
              <a:buNone/>
            </a:pPr>
            <a:r>
              <a:rPr lang="en" sz="1800">
                <a:solidFill>
                  <a:srgbClr val="2D3B45"/>
                </a:solidFill>
                <a:latin typeface="Calibri"/>
                <a:ea typeface="Calibri"/>
                <a:cs typeface="Calibri"/>
                <a:sym typeface="Calibri"/>
              </a:rPr>
              <a:t>Can future stock prices be predictable using historical stock price of specific company and macroeconomic indicators like the nominal GDP index, real GDP index, unemployment rate, and federal funds rate?</a:t>
            </a:r>
            <a:endParaRPr sz="1800">
              <a:solidFill>
                <a:srgbClr val="2D3B45"/>
              </a:solidFill>
              <a:latin typeface="Calibri"/>
              <a:ea typeface="Calibri"/>
              <a:cs typeface="Calibri"/>
              <a:sym typeface="Calibri"/>
            </a:endParaRPr>
          </a:p>
        </p:txBody>
      </p:sp>
      <p:cxnSp>
        <p:nvCxnSpPr>
          <p:cNvPr id="454" name="Google Shape;454;p63"/>
          <p:cNvCxnSpPr/>
          <p:nvPr/>
        </p:nvCxnSpPr>
        <p:spPr>
          <a:xfrm>
            <a:off x="-12" y="3815150"/>
            <a:ext cx="8182800" cy="0"/>
          </a:xfrm>
          <a:prstGeom prst="straightConnector1">
            <a:avLst/>
          </a:prstGeom>
          <a:noFill/>
          <a:ln cap="flat" cmpd="sng" w="9525">
            <a:solidFill>
              <a:srgbClr val="4C9484"/>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4"/>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SVM</a:t>
            </a:r>
            <a:endParaRPr>
              <a:latin typeface="Calibri"/>
              <a:ea typeface="Calibri"/>
              <a:cs typeface="Calibri"/>
              <a:sym typeface="Calibri"/>
            </a:endParaRPr>
          </a:p>
        </p:txBody>
      </p:sp>
      <p:sp>
        <p:nvSpPr>
          <p:cNvPr id="460" name="Google Shape;460;p64"/>
          <p:cNvSpPr txBox="1"/>
          <p:nvPr>
            <p:ph idx="1" type="subTitle"/>
          </p:nvPr>
        </p:nvSpPr>
        <p:spPr>
          <a:xfrm>
            <a:off x="712350" y="1092375"/>
            <a:ext cx="7719300" cy="39684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900"/>
              </a:spcBef>
              <a:spcAft>
                <a:spcPts val="0"/>
              </a:spcAft>
              <a:buNone/>
            </a:pPr>
            <a:r>
              <a:rPr b="1" lang="en" sz="1900">
                <a:solidFill>
                  <a:srgbClr val="2D3B45"/>
                </a:solidFill>
                <a:latin typeface="Calibri"/>
                <a:ea typeface="Calibri"/>
                <a:cs typeface="Calibri"/>
                <a:sym typeface="Calibri"/>
              </a:rPr>
              <a:t>Objective</a:t>
            </a:r>
            <a:endParaRPr b="1" sz="1900">
              <a:solidFill>
                <a:srgbClr val="2D3B45"/>
              </a:solidFill>
              <a:latin typeface="Calibri"/>
              <a:ea typeface="Calibri"/>
              <a:cs typeface="Calibri"/>
              <a:sym typeface="Calibri"/>
            </a:endParaRPr>
          </a:p>
          <a:p>
            <a:pPr indent="-304800" lvl="0" marL="457200" marR="0" rtl="0" algn="just">
              <a:lnSpc>
                <a:spcPct val="150000"/>
              </a:lnSpc>
              <a:spcBef>
                <a:spcPts val="900"/>
              </a:spcBef>
              <a:spcAft>
                <a:spcPts val="0"/>
              </a:spcAft>
              <a:buClr>
                <a:srgbClr val="374151"/>
              </a:buClr>
              <a:buSzPts val="1200"/>
              <a:buFont typeface="Roboto"/>
              <a:buChar char="●"/>
            </a:pPr>
            <a:r>
              <a:rPr lang="en" sz="1682">
                <a:solidFill>
                  <a:srgbClr val="2D3B45"/>
                </a:solidFill>
                <a:latin typeface="Calibri"/>
                <a:ea typeface="Calibri"/>
                <a:cs typeface="Calibri"/>
                <a:sym typeface="Calibri"/>
              </a:rPr>
              <a:t>To forecast the 'Close' price using historical stock data and macroeconomic indicators.</a:t>
            </a:r>
            <a:endParaRPr sz="1682">
              <a:solidFill>
                <a:srgbClr val="2D3B45"/>
              </a:solidFill>
              <a:latin typeface="Calibri"/>
              <a:ea typeface="Calibri"/>
              <a:cs typeface="Calibri"/>
              <a:sym typeface="Calibri"/>
            </a:endParaRPr>
          </a:p>
          <a:p>
            <a:pPr indent="-304800" lvl="0" marL="457200" marR="0" rtl="0" algn="just">
              <a:lnSpc>
                <a:spcPct val="150000"/>
              </a:lnSpc>
              <a:spcBef>
                <a:spcPts val="0"/>
              </a:spcBef>
              <a:spcAft>
                <a:spcPts val="0"/>
              </a:spcAft>
              <a:buClr>
                <a:srgbClr val="374151"/>
              </a:buClr>
              <a:buSzPts val="1200"/>
              <a:buFont typeface="Roboto"/>
              <a:buChar char="●"/>
            </a:pPr>
            <a:r>
              <a:rPr lang="en" sz="1682">
                <a:solidFill>
                  <a:srgbClr val="2D3B45"/>
                </a:solidFill>
                <a:latin typeface="Calibri"/>
                <a:ea typeface="Calibri"/>
                <a:cs typeface="Calibri"/>
                <a:sym typeface="Calibri"/>
              </a:rPr>
              <a:t>Data collection completed in milestone 1, covering stock prices and indicators like GDP indexes, unemployment rate, and federal funds rate.</a:t>
            </a:r>
            <a:endParaRPr sz="1682">
              <a:solidFill>
                <a:srgbClr val="2D3B45"/>
              </a:solidFill>
              <a:latin typeface="Calibri"/>
              <a:ea typeface="Calibri"/>
              <a:cs typeface="Calibri"/>
              <a:sym typeface="Calibri"/>
            </a:endParaRPr>
          </a:p>
          <a:p>
            <a:pPr indent="-304800" lvl="0" marL="457200" marR="0" rtl="0" algn="just">
              <a:lnSpc>
                <a:spcPct val="150000"/>
              </a:lnSpc>
              <a:spcBef>
                <a:spcPts val="0"/>
              </a:spcBef>
              <a:spcAft>
                <a:spcPts val="0"/>
              </a:spcAft>
              <a:buClr>
                <a:srgbClr val="374151"/>
              </a:buClr>
              <a:buSzPts val="1200"/>
              <a:buFont typeface="Roboto"/>
              <a:buChar char="●"/>
            </a:pPr>
            <a:r>
              <a:rPr lang="en" sz="1682">
                <a:solidFill>
                  <a:srgbClr val="2D3B45"/>
                </a:solidFill>
                <a:latin typeface="Calibri"/>
                <a:ea typeface="Calibri"/>
                <a:cs typeface="Calibri"/>
                <a:sym typeface="Calibri"/>
              </a:rPr>
              <a:t>Dummy variable encoding, missing value handling, feature scaling.</a:t>
            </a:r>
            <a:endParaRPr sz="1682">
              <a:solidFill>
                <a:srgbClr val="2D3B45"/>
              </a:solidFill>
              <a:latin typeface="Calibri"/>
              <a:ea typeface="Calibri"/>
              <a:cs typeface="Calibri"/>
              <a:sym typeface="Calibri"/>
            </a:endParaRPr>
          </a:p>
          <a:p>
            <a:pPr indent="0" lvl="0" marL="457200" marR="0" rtl="0" algn="just">
              <a:lnSpc>
                <a:spcPct val="150000"/>
              </a:lnSpc>
              <a:spcBef>
                <a:spcPts val="900"/>
              </a:spcBef>
              <a:spcAft>
                <a:spcPts val="0"/>
              </a:spcAft>
              <a:buNone/>
            </a:pPr>
            <a:r>
              <a:t/>
            </a:r>
            <a:endParaRPr sz="1682">
              <a:solidFill>
                <a:srgbClr val="2D3B45"/>
              </a:solidFill>
              <a:latin typeface="Calibri"/>
              <a:ea typeface="Calibri"/>
              <a:cs typeface="Calibri"/>
              <a:sym typeface="Calibri"/>
            </a:endParaRPr>
          </a:p>
          <a:p>
            <a:pPr indent="0" lvl="0" marL="0" rtl="0" algn="l">
              <a:spcBef>
                <a:spcPts val="900"/>
              </a:spcBef>
              <a:spcAft>
                <a:spcPts val="0"/>
              </a:spcAft>
              <a:buNone/>
            </a:pPr>
            <a:r>
              <a:t/>
            </a:r>
            <a:endParaRPr sz="1682">
              <a:solidFill>
                <a:srgbClr val="2D3B45"/>
              </a:solidFill>
              <a:latin typeface="Calibri"/>
              <a:ea typeface="Calibri"/>
              <a:cs typeface="Calibri"/>
              <a:sym typeface="Calibri"/>
            </a:endParaRPr>
          </a:p>
        </p:txBody>
      </p:sp>
      <p:sp>
        <p:nvSpPr>
          <p:cNvPr id="461" name="Google Shape;46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5"/>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SVM</a:t>
            </a:r>
            <a:endParaRPr>
              <a:latin typeface="Calibri"/>
              <a:ea typeface="Calibri"/>
              <a:cs typeface="Calibri"/>
              <a:sym typeface="Calibri"/>
            </a:endParaRPr>
          </a:p>
        </p:txBody>
      </p:sp>
      <p:sp>
        <p:nvSpPr>
          <p:cNvPr id="467" name="Google Shape;467;p65"/>
          <p:cNvSpPr txBox="1"/>
          <p:nvPr>
            <p:ph idx="1" type="subTitle"/>
          </p:nvPr>
        </p:nvSpPr>
        <p:spPr>
          <a:xfrm>
            <a:off x="712350" y="1629150"/>
            <a:ext cx="7719300" cy="2117700"/>
          </a:xfrm>
          <a:prstGeom prst="rect">
            <a:avLst/>
          </a:prstGeom>
        </p:spPr>
        <p:txBody>
          <a:bodyPr anchorCtr="0" anchor="t" bIns="91425" lIns="91425" spcFirstLastPara="1" rIns="91425" wrap="square" tIns="91425">
            <a:noAutofit/>
          </a:bodyPr>
          <a:lstStyle/>
          <a:p>
            <a:pPr indent="-335429" lvl="0" marL="457200" rtl="0" algn="l">
              <a:lnSpc>
                <a:spcPct val="150000"/>
              </a:lnSpc>
              <a:spcBef>
                <a:spcPts val="900"/>
              </a:spcBef>
              <a:spcAft>
                <a:spcPts val="0"/>
              </a:spcAft>
              <a:buClr>
                <a:srgbClr val="2D3B45"/>
              </a:buClr>
              <a:buSzPts val="1682"/>
              <a:buFont typeface="Calibri"/>
              <a:buChar char="●"/>
            </a:pPr>
            <a:r>
              <a:rPr b="1" lang="en" sz="1900">
                <a:solidFill>
                  <a:srgbClr val="2D3B45"/>
                </a:solidFill>
                <a:latin typeface="Calibri"/>
                <a:ea typeface="Calibri"/>
                <a:cs typeface="Calibri"/>
                <a:sym typeface="Calibri"/>
              </a:rPr>
              <a:t>Model training</a:t>
            </a:r>
            <a:r>
              <a:rPr lang="en" sz="1682">
                <a:solidFill>
                  <a:srgbClr val="2D3B45"/>
                </a:solidFill>
                <a:latin typeface="Calibri"/>
                <a:ea typeface="Calibri"/>
                <a:cs typeface="Calibri"/>
                <a:sym typeface="Calibri"/>
              </a:rPr>
              <a:t>: </a:t>
            </a:r>
            <a:endParaRPr sz="1682">
              <a:solidFill>
                <a:srgbClr val="2D3B45"/>
              </a:solidFill>
              <a:latin typeface="Calibri"/>
              <a:ea typeface="Calibri"/>
              <a:cs typeface="Calibri"/>
              <a:sym typeface="Calibri"/>
            </a:endParaRPr>
          </a:p>
          <a:p>
            <a:pPr indent="-335429" lvl="1" marL="914400" rtl="0" algn="l">
              <a:lnSpc>
                <a:spcPct val="150000"/>
              </a:lnSpc>
              <a:spcBef>
                <a:spcPts val="0"/>
              </a:spcBef>
              <a:spcAft>
                <a:spcPts val="0"/>
              </a:spcAft>
              <a:buClr>
                <a:srgbClr val="2D3B45"/>
              </a:buClr>
              <a:buSzPts val="1682"/>
              <a:buFont typeface="Calibri"/>
              <a:buChar char="○"/>
            </a:pPr>
            <a:r>
              <a:rPr lang="en" sz="1682">
                <a:solidFill>
                  <a:srgbClr val="2D3B45"/>
                </a:solidFill>
                <a:latin typeface="Calibri"/>
                <a:ea typeface="Calibri"/>
                <a:cs typeface="Calibri"/>
                <a:sym typeface="Calibri"/>
              </a:rPr>
              <a:t>Linear SVM model established baseline; non-linear SVM models (RBF, Polynomial, Sigmoid) explored complex relationships.</a:t>
            </a:r>
            <a:endParaRPr sz="1682">
              <a:solidFill>
                <a:srgbClr val="2D3B45"/>
              </a:solidFill>
              <a:latin typeface="Calibri"/>
              <a:ea typeface="Calibri"/>
              <a:cs typeface="Calibri"/>
              <a:sym typeface="Calibri"/>
            </a:endParaRPr>
          </a:p>
          <a:p>
            <a:pPr indent="-335429" lvl="1" marL="914400" rtl="0" algn="l">
              <a:lnSpc>
                <a:spcPct val="150000"/>
              </a:lnSpc>
              <a:spcBef>
                <a:spcPts val="0"/>
              </a:spcBef>
              <a:spcAft>
                <a:spcPts val="0"/>
              </a:spcAft>
              <a:buClr>
                <a:srgbClr val="2D3B45"/>
              </a:buClr>
              <a:buSzPts val="1682"/>
              <a:buFont typeface="Calibri"/>
              <a:buChar char="○"/>
            </a:pPr>
            <a:r>
              <a:rPr lang="en" sz="1682">
                <a:solidFill>
                  <a:srgbClr val="2D3B45"/>
                </a:solidFill>
                <a:latin typeface="Calibri"/>
                <a:ea typeface="Calibri"/>
                <a:cs typeface="Calibri"/>
                <a:sym typeface="Calibri"/>
              </a:rPr>
              <a:t>RBF kernel showed best performance, indicating non-linear trends in the data.</a:t>
            </a:r>
            <a:endParaRPr>
              <a:latin typeface="Calibri"/>
              <a:ea typeface="Calibri"/>
              <a:cs typeface="Calibri"/>
              <a:sym typeface="Calibri"/>
            </a:endParaRPr>
          </a:p>
        </p:txBody>
      </p:sp>
      <p:sp>
        <p:nvSpPr>
          <p:cNvPr id="468" name="Google Shape;468;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6"/>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SVM</a:t>
            </a:r>
            <a:endParaRPr>
              <a:latin typeface="Calibri"/>
              <a:ea typeface="Calibri"/>
              <a:cs typeface="Calibri"/>
              <a:sym typeface="Calibri"/>
            </a:endParaRPr>
          </a:p>
        </p:txBody>
      </p:sp>
      <p:sp>
        <p:nvSpPr>
          <p:cNvPr id="474" name="Google Shape;474;p66"/>
          <p:cNvSpPr txBox="1"/>
          <p:nvPr>
            <p:ph idx="1" type="subTitle"/>
          </p:nvPr>
        </p:nvSpPr>
        <p:spPr>
          <a:xfrm>
            <a:off x="496050" y="964175"/>
            <a:ext cx="7719300" cy="38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285750" lvl="0" marL="457200" marR="0" rtl="0" algn="just">
              <a:lnSpc>
                <a:spcPct val="150000"/>
              </a:lnSpc>
              <a:spcBef>
                <a:spcPts val="900"/>
              </a:spcBef>
              <a:spcAft>
                <a:spcPts val="0"/>
              </a:spcAft>
              <a:buClr>
                <a:srgbClr val="374151"/>
              </a:buClr>
              <a:buSzPts val="900"/>
              <a:buFont typeface="Roboto"/>
              <a:buChar char="●"/>
            </a:pPr>
            <a:r>
              <a:rPr lang="en" sz="1382">
                <a:solidFill>
                  <a:srgbClr val="2D3B45"/>
                </a:solidFill>
                <a:latin typeface="Calibri"/>
                <a:ea typeface="Calibri"/>
                <a:cs typeface="Calibri"/>
                <a:sym typeface="Calibri"/>
              </a:rPr>
              <a:t>RMSE Results: Linear (433.97), RBF (66.39), Polynomial (74.26), Sigmoid (50,923.34).</a:t>
            </a:r>
            <a:endParaRPr sz="1382">
              <a:solidFill>
                <a:srgbClr val="2D3B45"/>
              </a:solidFill>
              <a:latin typeface="Calibri"/>
              <a:ea typeface="Calibri"/>
              <a:cs typeface="Calibri"/>
              <a:sym typeface="Calibri"/>
            </a:endParaRPr>
          </a:p>
          <a:p>
            <a:pPr indent="-285750" lvl="0" marL="457200" marR="0" rtl="0" algn="just">
              <a:lnSpc>
                <a:spcPct val="150000"/>
              </a:lnSpc>
              <a:spcBef>
                <a:spcPts val="0"/>
              </a:spcBef>
              <a:spcAft>
                <a:spcPts val="0"/>
              </a:spcAft>
              <a:buClr>
                <a:srgbClr val="374151"/>
              </a:buClr>
              <a:buSzPts val="900"/>
              <a:buFont typeface="Roboto"/>
              <a:buChar char="●"/>
            </a:pPr>
            <a:r>
              <a:rPr lang="en" sz="1382">
                <a:solidFill>
                  <a:srgbClr val="2D3B45"/>
                </a:solidFill>
                <a:latin typeface="Calibri"/>
                <a:ea typeface="Calibri"/>
                <a:cs typeface="Calibri"/>
                <a:sym typeface="Calibri"/>
              </a:rPr>
              <a:t>Visualization of Actual vs. Predicted values indicates a strong fit for the RBF kernel model.</a:t>
            </a:r>
            <a:endParaRPr sz="1382">
              <a:solidFill>
                <a:srgbClr val="2D3B45"/>
              </a:solidFill>
              <a:latin typeface="Calibri"/>
              <a:ea typeface="Calibri"/>
              <a:cs typeface="Calibri"/>
              <a:sym typeface="Calibri"/>
            </a:endParaRPr>
          </a:p>
          <a:p>
            <a:pPr indent="-285750" lvl="0" marL="457200" marR="0" rtl="0" algn="just">
              <a:lnSpc>
                <a:spcPct val="150000"/>
              </a:lnSpc>
              <a:spcBef>
                <a:spcPts val="0"/>
              </a:spcBef>
              <a:spcAft>
                <a:spcPts val="0"/>
              </a:spcAft>
              <a:buClr>
                <a:srgbClr val="374151"/>
              </a:buClr>
              <a:buSzPts val="900"/>
              <a:buFont typeface="Roboto"/>
              <a:buChar char="●"/>
            </a:pPr>
            <a:r>
              <a:rPr lang="en" sz="1382">
                <a:solidFill>
                  <a:srgbClr val="2D3B45"/>
                </a:solidFill>
                <a:latin typeface="Calibri"/>
                <a:ea typeface="Calibri"/>
                <a:cs typeface="Calibri"/>
                <a:sym typeface="Calibri"/>
              </a:rPr>
              <a:t>Residual histogram suggests areas for model improvement, especially for underprediction</a:t>
            </a:r>
            <a:r>
              <a:rPr lang="en">
                <a:solidFill>
                  <a:srgbClr val="374151"/>
                </a:solidFill>
                <a:latin typeface="Roboto"/>
                <a:ea typeface="Roboto"/>
                <a:cs typeface="Roboto"/>
                <a:sym typeface="Roboto"/>
              </a:rPr>
              <a:t>.</a:t>
            </a:r>
            <a:endParaRPr>
              <a:solidFill>
                <a:srgbClr val="374151"/>
              </a:solidFill>
              <a:latin typeface="Roboto"/>
              <a:ea typeface="Roboto"/>
              <a:cs typeface="Roboto"/>
              <a:sym typeface="Roboto"/>
            </a:endParaRPr>
          </a:p>
          <a:p>
            <a:pPr indent="0" lvl="0" marL="0" rtl="0" algn="l">
              <a:spcBef>
                <a:spcPts val="900"/>
              </a:spcBef>
              <a:spcAft>
                <a:spcPts val="0"/>
              </a:spcAft>
              <a:buNone/>
            </a:pPr>
            <a:r>
              <a:t/>
            </a:r>
            <a:endParaRPr>
              <a:latin typeface="Calibri"/>
              <a:ea typeface="Calibri"/>
              <a:cs typeface="Calibri"/>
              <a:sym typeface="Calibri"/>
            </a:endParaRPr>
          </a:p>
        </p:txBody>
      </p:sp>
      <p:sp>
        <p:nvSpPr>
          <p:cNvPr id="475" name="Google Shape;475;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pic>
        <p:nvPicPr>
          <p:cNvPr id="476" name="Google Shape;476;p66"/>
          <p:cNvPicPr preferRelativeResize="0"/>
          <p:nvPr/>
        </p:nvPicPr>
        <p:blipFill>
          <a:blip r:embed="rId3">
            <a:alphaModFix/>
          </a:blip>
          <a:stretch>
            <a:fillRect/>
          </a:stretch>
        </p:blipFill>
        <p:spPr>
          <a:xfrm>
            <a:off x="753350" y="1185825"/>
            <a:ext cx="3255199" cy="2419350"/>
          </a:xfrm>
          <a:prstGeom prst="rect">
            <a:avLst/>
          </a:prstGeom>
          <a:noFill/>
          <a:ln>
            <a:noFill/>
          </a:ln>
        </p:spPr>
      </p:pic>
      <p:pic>
        <p:nvPicPr>
          <p:cNvPr id="477" name="Google Shape;477;p66"/>
          <p:cNvPicPr preferRelativeResize="0"/>
          <p:nvPr/>
        </p:nvPicPr>
        <p:blipFill rotWithShape="1">
          <a:blip r:embed="rId4">
            <a:alphaModFix/>
          </a:blip>
          <a:srcRect b="17345" l="0" r="4988" t="-5079"/>
          <a:stretch/>
        </p:blipFill>
        <p:spPr>
          <a:xfrm>
            <a:off x="4414775" y="1185825"/>
            <a:ext cx="3511449" cy="2488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1" name="Shape 481"/>
        <p:cNvGrpSpPr/>
        <p:nvPr/>
      </p:nvGrpSpPr>
      <p:grpSpPr>
        <a:xfrm>
          <a:off x="0" y="0"/>
          <a:ext cx="0" cy="0"/>
          <a:chOff x="0" y="0"/>
          <a:chExt cx="0" cy="0"/>
        </a:xfrm>
      </p:grpSpPr>
      <p:cxnSp>
        <p:nvCxnSpPr>
          <p:cNvPr id="482" name="Google Shape;482;p67"/>
          <p:cNvCxnSpPr/>
          <p:nvPr/>
        </p:nvCxnSpPr>
        <p:spPr>
          <a:xfrm>
            <a:off x="713225" y="4099372"/>
            <a:ext cx="7731000" cy="0"/>
          </a:xfrm>
          <a:prstGeom prst="straightConnector1">
            <a:avLst/>
          </a:prstGeom>
          <a:noFill/>
          <a:ln cap="flat" cmpd="sng" w="9525">
            <a:solidFill>
              <a:schemeClr val="accent2"/>
            </a:solidFill>
            <a:prstDash val="solid"/>
            <a:round/>
            <a:headEnd len="med" w="med" type="none"/>
            <a:tailEnd len="med" w="med" type="none"/>
          </a:ln>
        </p:spPr>
      </p:cxnSp>
      <p:sp>
        <p:nvSpPr>
          <p:cNvPr id="483" name="Google Shape;483;p67"/>
          <p:cNvSpPr txBox="1"/>
          <p:nvPr>
            <p:ph type="title"/>
          </p:nvPr>
        </p:nvSpPr>
        <p:spPr>
          <a:xfrm>
            <a:off x="4272525" y="2240059"/>
            <a:ext cx="4158300" cy="140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600">
                <a:latin typeface="Calibri"/>
                <a:ea typeface="Calibri"/>
                <a:cs typeface="Calibri"/>
                <a:sym typeface="Calibri"/>
              </a:rPr>
              <a:t>Neural Networks</a:t>
            </a:r>
            <a:endParaRPr/>
          </a:p>
        </p:txBody>
      </p:sp>
      <p:sp>
        <p:nvSpPr>
          <p:cNvPr id="484" name="Google Shape;484;p67"/>
          <p:cNvSpPr txBox="1"/>
          <p:nvPr>
            <p:ph idx="2" type="title"/>
          </p:nvPr>
        </p:nvSpPr>
        <p:spPr>
          <a:xfrm>
            <a:off x="4272526" y="726575"/>
            <a:ext cx="2379300" cy="12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02</a:t>
            </a:r>
            <a:endParaRPr>
              <a:latin typeface="Calibri"/>
              <a:ea typeface="Calibri"/>
              <a:cs typeface="Calibri"/>
              <a:sym typeface="Calibri"/>
            </a:endParaRPr>
          </a:p>
        </p:txBody>
      </p:sp>
      <p:cxnSp>
        <p:nvCxnSpPr>
          <p:cNvPr id="485" name="Google Shape;485;p67"/>
          <p:cNvCxnSpPr>
            <a:stCxn id="486" idx="3"/>
          </p:cNvCxnSpPr>
          <p:nvPr/>
        </p:nvCxnSpPr>
        <p:spPr>
          <a:xfrm>
            <a:off x="8192475" y="430025"/>
            <a:ext cx="969600" cy="0"/>
          </a:xfrm>
          <a:prstGeom prst="straightConnector1">
            <a:avLst/>
          </a:prstGeom>
          <a:noFill/>
          <a:ln cap="flat" cmpd="sng" w="9525">
            <a:solidFill>
              <a:schemeClr val="accent2"/>
            </a:solidFill>
            <a:prstDash val="solid"/>
            <a:round/>
            <a:headEnd len="med" w="med" type="none"/>
            <a:tailEnd len="med" w="med" type="none"/>
          </a:ln>
        </p:spPr>
      </p:cxnSp>
      <p:sp>
        <p:nvSpPr>
          <p:cNvPr id="487" name="Google Shape;487;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8" name="Google Shape;488;p67"/>
          <p:cNvSpPr/>
          <p:nvPr/>
        </p:nvSpPr>
        <p:spPr>
          <a:xfrm>
            <a:off x="-25" y="-9075"/>
            <a:ext cx="3843000" cy="5143500"/>
          </a:xfrm>
          <a:prstGeom prst="rect">
            <a:avLst/>
          </a:prstGeom>
          <a:solidFill>
            <a:schemeClr val="accent6"/>
          </a:solidFill>
          <a:ln cap="flat" cmpd="sng" w="12700">
            <a:solidFill>
              <a:srgbClr val="EFEFE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489" name="Google Shape;489;p67"/>
          <p:cNvPicPr preferRelativeResize="0"/>
          <p:nvPr/>
        </p:nvPicPr>
        <p:blipFill rotWithShape="1">
          <a:blip r:embed="rId3">
            <a:alphaModFix/>
          </a:blip>
          <a:srcRect b="0" l="8025" r="7933" t="0"/>
          <a:stretch/>
        </p:blipFill>
        <p:spPr>
          <a:xfrm>
            <a:off x="0" y="1142650"/>
            <a:ext cx="3843000" cy="28581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68"/>
          <p:cNvSpPr txBox="1"/>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chemeClr val="dk1"/>
                </a:solidFill>
                <a:latin typeface="Calibri"/>
                <a:ea typeface="Calibri"/>
                <a:cs typeface="Calibri"/>
                <a:sym typeface="Calibri"/>
              </a:rPr>
              <a:t>Data Preprocessing &amp; Configurations</a:t>
            </a:r>
            <a:endParaRPr b="1" sz="3500">
              <a:solidFill>
                <a:schemeClr val="dk1"/>
              </a:solidFill>
              <a:latin typeface="Calibri"/>
              <a:ea typeface="Calibri"/>
              <a:cs typeface="Calibri"/>
              <a:sym typeface="Calibri"/>
            </a:endParaRPr>
          </a:p>
        </p:txBody>
      </p:sp>
      <p:sp>
        <p:nvSpPr>
          <p:cNvPr id="496" name="Google Shape;496;p68"/>
          <p:cNvSpPr txBox="1"/>
          <p:nvPr/>
        </p:nvSpPr>
        <p:spPr>
          <a:xfrm>
            <a:off x="387900" y="1038600"/>
            <a:ext cx="8368200" cy="4104900"/>
          </a:xfrm>
          <a:prstGeom prst="rect">
            <a:avLst/>
          </a:prstGeom>
          <a:noFill/>
          <a:ln>
            <a:noFill/>
          </a:ln>
        </p:spPr>
        <p:txBody>
          <a:bodyPr anchorCtr="0" anchor="ctr" bIns="91425" lIns="91425" spcFirstLastPara="1" rIns="91425" wrap="square" tIns="91425">
            <a:normAutofit/>
          </a:bodyPr>
          <a:lstStyle/>
          <a:p>
            <a:pPr indent="-349250" lvl="0" marL="457200" rtl="0" algn="just">
              <a:lnSpc>
                <a:spcPct val="150000"/>
              </a:lnSpc>
              <a:spcBef>
                <a:spcPts val="900"/>
              </a:spcBef>
              <a:spcAft>
                <a:spcPts val="0"/>
              </a:spcAft>
              <a:buClr>
                <a:srgbClr val="2D3B45"/>
              </a:buClr>
              <a:buSzPts val="1900"/>
              <a:buFont typeface="Calibri"/>
              <a:buChar char="●"/>
            </a:pPr>
            <a:r>
              <a:rPr b="1" lang="en" sz="1900">
                <a:solidFill>
                  <a:srgbClr val="2D3B45"/>
                </a:solidFill>
                <a:latin typeface="Calibri"/>
                <a:ea typeface="Calibri"/>
                <a:cs typeface="Calibri"/>
                <a:sym typeface="Calibri"/>
              </a:rPr>
              <a:t>Normalization of Input Variables </a:t>
            </a:r>
            <a:endParaRPr b="1" sz="1900">
              <a:solidFill>
                <a:srgbClr val="2D3B45"/>
              </a:solidFill>
              <a:latin typeface="Calibri"/>
              <a:ea typeface="Calibri"/>
              <a:cs typeface="Calibri"/>
              <a:sym typeface="Calibri"/>
            </a:endParaRPr>
          </a:p>
          <a:p>
            <a:pPr indent="-335429" lvl="1" marL="914400" rtl="0" algn="just">
              <a:lnSpc>
                <a:spcPct val="150000"/>
              </a:lnSpc>
              <a:spcBef>
                <a:spcPts val="0"/>
              </a:spcBef>
              <a:spcAft>
                <a:spcPts val="0"/>
              </a:spcAft>
              <a:buClr>
                <a:srgbClr val="2D3B45"/>
              </a:buClr>
              <a:buSzPts val="1682"/>
              <a:buFont typeface="Calibri"/>
              <a:buChar char="○"/>
            </a:pPr>
            <a:r>
              <a:rPr lang="en" sz="1682">
                <a:solidFill>
                  <a:srgbClr val="2D3B45"/>
                </a:solidFill>
                <a:latin typeface="Calibri"/>
                <a:ea typeface="Calibri"/>
                <a:cs typeface="Calibri"/>
                <a:sym typeface="Calibri"/>
              </a:rPr>
              <a:t>Scaling continuous variables such as GDP indexes, unemployment rate, federal funds rate to a [0, 1] range</a:t>
            </a:r>
            <a:endParaRPr sz="1682">
              <a:solidFill>
                <a:srgbClr val="2D3B45"/>
              </a:solidFill>
              <a:latin typeface="Calibri"/>
              <a:ea typeface="Calibri"/>
              <a:cs typeface="Calibri"/>
              <a:sym typeface="Calibri"/>
            </a:endParaRPr>
          </a:p>
          <a:p>
            <a:pPr indent="-349250" lvl="0" marL="457200" rtl="0" algn="just">
              <a:lnSpc>
                <a:spcPct val="150000"/>
              </a:lnSpc>
              <a:spcBef>
                <a:spcPts val="0"/>
              </a:spcBef>
              <a:spcAft>
                <a:spcPts val="0"/>
              </a:spcAft>
              <a:buClr>
                <a:srgbClr val="2D3B45"/>
              </a:buClr>
              <a:buSzPts val="1900"/>
              <a:buFont typeface="Calibri"/>
              <a:buChar char="●"/>
            </a:pPr>
            <a:r>
              <a:rPr b="1" lang="en" sz="1900">
                <a:solidFill>
                  <a:srgbClr val="2D3B45"/>
                </a:solidFill>
                <a:latin typeface="Calibri"/>
                <a:ea typeface="Calibri"/>
                <a:cs typeface="Calibri"/>
                <a:sym typeface="Calibri"/>
              </a:rPr>
              <a:t>Dataset</a:t>
            </a:r>
            <a:endParaRPr b="1" sz="1900">
              <a:solidFill>
                <a:srgbClr val="2D3B45"/>
              </a:solidFill>
              <a:latin typeface="Calibri"/>
              <a:ea typeface="Calibri"/>
              <a:cs typeface="Calibri"/>
              <a:sym typeface="Calibri"/>
            </a:endParaRPr>
          </a:p>
          <a:p>
            <a:pPr indent="-323850" lvl="1" marL="914400" rtl="0" algn="just">
              <a:lnSpc>
                <a:spcPct val="150000"/>
              </a:lnSpc>
              <a:spcBef>
                <a:spcPts val="0"/>
              </a:spcBef>
              <a:spcAft>
                <a:spcPts val="0"/>
              </a:spcAft>
              <a:buClr>
                <a:srgbClr val="2D3B45"/>
              </a:buClr>
              <a:buSzPts val="1500"/>
              <a:buFont typeface="Calibri"/>
              <a:buChar char="○"/>
            </a:pPr>
            <a:r>
              <a:rPr lang="en" sz="1500">
                <a:solidFill>
                  <a:srgbClr val="2D3B45"/>
                </a:solidFill>
                <a:latin typeface="Calibri"/>
                <a:ea typeface="Calibri"/>
                <a:cs typeface="Calibri"/>
                <a:sym typeface="Calibri"/>
              </a:rPr>
              <a:t>Stock prices from Amazon, Google, Facebook, Netflix, and Apple</a:t>
            </a:r>
            <a:endParaRPr sz="1500">
              <a:solidFill>
                <a:srgbClr val="2D3B45"/>
              </a:solidFill>
              <a:latin typeface="Calibri"/>
              <a:ea typeface="Calibri"/>
              <a:cs typeface="Calibri"/>
              <a:sym typeface="Calibri"/>
            </a:endParaRPr>
          </a:p>
          <a:p>
            <a:pPr indent="-349250" lvl="0" marL="457200" rtl="0" algn="just">
              <a:lnSpc>
                <a:spcPct val="150000"/>
              </a:lnSpc>
              <a:spcBef>
                <a:spcPts val="0"/>
              </a:spcBef>
              <a:spcAft>
                <a:spcPts val="0"/>
              </a:spcAft>
              <a:buClr>
                <a:srgbClr val="2D3B45"/>
              </a:buClr>
              <a:buSzPts val="1900"/>
              <a:buFont typeface="Calibri"/>
              <a:buChar char="●"/>
            </a:pPr>
            <a:r>
              <a:rPr b="1" lang="en" sz="1900">
                <a:solidFill>
                  <a:srgbClr val="2D3B45"/>
                </a:solidFill>
                <a:latin typeface="Calibri"/>
                <a:ea typeface="Calibri"/>
                <a:cs typeface="Calibri"/>
                <a:sym typeface="Calibri"/>
              </a:rPr>
              <a:t>Training Parameters</a:t>
            </a:r>
            <a:endParaRPr b="1" sz="1900">
              <a:solidFill>
                <a:srgbClr val="2D3B45"/>
              </a:solidFill>
              <a:latin typeface="Calibri"/>
              <a:ea typeface="Calibri"/>
              <a:cs typeface="Calibri"/>
              <a:sym typeface="Calibri"/>
            </a:endParaRPr>
          </a:p>
          <a:p>
            <a:pPr indent="-323850" lvl="1" marL="914400" rtl="0" algn="just">
              <a:lnSpc>
                <a:spcPct val="150000"/>
              </a:lnSpc>
              <a:spcBef>
                <a:spcPts val="0"/>
              </a:spcBef>
              <a:spcAft>
                <a:spcPts val="0"/>
              </a:spcAft>
              <a:buClr>
                <a:srgbClr val="2D3B45"/>
              </a:buClr>
              <a:buSzPts val="1500"/>
              <a:buFont typeface="Calibri"/>
              <a:buChar char="○"/>
            </a:pPr>
            <a:r>
              <a:rPr lang="en" sz="1500">
                <a:solidFill>
                  <a:srgbClr val="2D3B45"/>
                </a:solidFill>
                <a:latin typeface="Calibri"/>
                <a:ea typeface="Calibri"/>
                <a:cs typeface="Calibri"/>
                <a:sym typeface="Calibri"/>
              </a:rPr>
              <a:t>Setting learning rate at 0.01 </a:t>
            </a:r>
            <a:endParaRPr sz="1500">
              <a:solidFill>
                <a:srgbClr val="2D3B45"/>
              </a:solidFill>
              <a:latin typeface="Calibri"/>
              <a:ea typeface="Calibri"/>
              <a:cs typeface="Calibri"/>
              <a:sym typeface="Calibri"/>
            </a:endParaRPr>
          </a:p>
          <a:p>
            <a:pPr indent="-323850" lvl="1" marL="914400" rtl="0" algn="just">
              <a:lnSpc>
                <a:spcPct val="150000"/>
              </a:lnSpc>
              <a:spcBef>
                <a:spcPts val="0"/>
              </a:spcBef>
              <a:spcAft>
                <a:spcPts val="0"/>
              </a:spcAft>
              <a:buClr>
                <a:srgbClr val="2D3B45"/>
              </a:buClr>
              <a:buSzPts val="1500"/>
              <a:buFont typeface="Calibri"/>
              <a:buChar char="○"/>
            </a:pPr>
            <a:r>
              <a:rPr lang="en" sz="1500">
                <a:solidFill>
                  <a:srgbClr val="2D3B45"/>
                </a:solidFill>
                <a:latin typeface="Calibri"/>
                <a:ea typeface="Calibri"/>
                <a:cs typeface="Calibri"/>
                <a:sym typeface="Calibri"/>
              </a:rPr>
              <a:t>Conducting 100 training epochs</a:t>
            </a:r>
            <a:endParaRPr sz="1500">
              <a:solidFill>
                <a:srgbClr val="2D3B45"/>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69"/>
          <p:cNvSpPr txBox="1"/>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chemeClr val="dk1"/>
                </a:solidFill>
                <a:latin typeface="Calibri"/>
                <a:ea typeface="Calibri"/>
                <a:cs typeface="Calibri"/>
                <a:sym typeface="Calibri"/>
              </a:rPr>
              <a:t>Training Combined Data Model</a:t>
            </a:r>
            <a:endParaRPr b="1" sz="3500">
              <a:solidFill>
                <a:schemeClr val="dk1"/>
              </a:solidFill>
              <a:latin typeface="Calibri"/>
              <a:ea typeface="Calibri"/>
              <a:cs typeface="Calibri"/>
              <a:sym typeface="Calibri"/>
            </a:endParaRPr>
          </a:p>
        </p:txBody>
      </p:sp>
      <p:pic>
        <p:nvPicPr>
          <p:cNvPr id="503" name="Google Shape;503;p69"/>
          <p:cNvPicPr preferRelativeResize="0"/>
          <p:nvPr/>
        </p:nvPicPr>
        <p:blipFill rotWithShape="1">
          <a:blip r:embed="rId3">
            <a:alphaModFix/>
          </a:blip>
          <a:srcRect b="15938" l="8626" r="8585" t="0"/>
          <a:stretch/>
        </p:blipFill>
        <p:spPr>
          <a:xfrm>
            <a:off x="387900" y="1406900"/>
            <a:ext cx="5553924" cy="3533675"/>
          </a:xfrm>
          <a:prstGeom prst="rect">
            <a:avLst/>
          </a:prstGeom>
          <a:noFill/>
          <a:ln cap="flat" cmpd="sng" w="12700">
            <a:solidFill>
              <a:srgbClr val="EFEFEF"/>
            </a:solidFill>
            <a:prstDash val="solid"/>
            <a:miter lim="8000"/>
            <a:headEnd len="sm" w="sm" type="none"/>
            <a:tailEnd len="sm" w="sm" type="none"/>
          </a:ln>
        </p:spPr>
      </p:pic>
      <p:sp>
        <p:nvSpPr>
          <p:cNvPr id="504" name="Google Shape;504;p69"/>
          <p:cNvSpPr txBox="1"/>
          <p:nvPr>
            <p:ph idx="4294967295" type="body"/>
          </p:nvPr>
        </p:nvSpPr>
        <p:spPr>
          <a:xfrm>
            <a:off x="6420075" y="3927650"/>
            <a:ext cx="2394000" cy="819600"/>
          </a:xfrm>
          <a:prstGeom prst="rect">
            <a:avLst/>
          </a:prstGeom>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b="1" lang="en" sz="2800">
                <a:latin typeface="Calibri"/>
                <a:ea typeface="Calibri"/>
                <a:cs typeface="Calibri"/>
                <a:sym typeface="Calibri"/>
              </a:rPr>
              <a:t>0.417</a:t>
            </a:r>
            <a:endParaRPr b="1" sz="2800">
              <a:latin typeface="Calibri"/>
              <a:ea typeface="Calibri"/>
              <a:cs typeface="Calibri"/>
              <a:sym typeface="Calibri"/>
            </a:endParaRPr>
          </a:p>
        </p:txBody>
      </p:sp>
      <p:sp>
        <p:nvSpPr>
          <p:cNvPr id="505" name="Google Shape;505;p69"/>
          <p:cNvSpPr txBox="1"/>
          <p:nvPr>
            <p:ph idx="4294967295" type="body"/>
          </p:nvPr>
        </p:nvSpPr>
        <p:spPr>
          <a:xfrm>
            <a:off x="6420075" y="2717575"/>
            <a:ext cx="2394000" cy="1081800"/>
          </a:xfrm>
          <a:prstGeom prst="rect">
            <a:avLst/>
          </a:prstGeom>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en" sz="1300">
                <a:latin typeface="Calibri"/>
                <a:ea typeface="Calibri"/>
                <a:cs typeface="Calibri"/>
                <a:sym typeface="Calibri"/>
              </a:rPr>
              <a:t>BEST MODEL</a:t>
            </a:r>
            <a:br>
              <a:rPr lang="en" sz="1300">
                <a:latin typeface="Calibri"/>
                <a:ea typeface="Calibri"/>
                <a:cs typeface="Calibri"/>
                <a:sym typeface="Calibri"/>
              </a:rPr>
            </a:br>
            <a:r>
              <a:rPr lang="en" sz="1300">
                <a:latin typeface="Calibri"/>
                <a:ea typeface="Calibri"/>
                <a:cs typeface="Calibri"/>
                <a:sym typeface="Calibri"/>
              </a:rPr>
              <a:t>1 hidden layer with 3 neurons using the logistic activation function</a:t>
            </a:r>
            <a:endParaRPr sz="1300">
              <a:latin typeface="Calibri"/>
              <a:ea typeface="Calibri"/>
              <a:cs typeface="Calibri"/>
              <a:sym typeface="Calibri"/>
            </a:endParaRPr>
          </a:p>
        </p:txBody>
      </p:sp>
      <p:sp>
        <p:nvSpPr>
          <p:cNvPr id="506" name="Google Shape;506;p69"/>
          <p:cNvSpPr txBox="1"/>
          <p:nvPr>
            <p:ph idx="4294967295" type="body"/>
          </p:nvPr>
        </p:nvSpPr>
        <p:spPr>
          <a:xfrm>
            <a:off x="6090075" y="1315425"/>
            <a:ext cx="3054000" cy="1284300"/>
          </a:xfrm>
          <a:prstGeom prst="rect">
            <a:avLst/>
          </a:prstGeom>
        </p:spPr>
        <p:txBody>
          <a:bodyPr anchorCtr="0" anchor="t" bIns="91425" lIns="91425" spcFirstLastPara="1" rIns="91425" wrap="square" tIns="91425">
            <a:noAutofit/>
          </a:bodyPr>
          <a:lstStyle/>
          <a:p>
            <a:pPr indent="-306705" lvl="0" marL="457200" rtl="0" algn="l">
              <a:spcBef>
                <a:spcPts val="0"/>
              </a:spcBef>
              <a:spcAft>
                <a:spcPts val="0"/>
              </a:spcAft>
              <a:buSzPts val="1230"/>
              <a:buFont typeface="Calibri"/>
              <a:buChar char="●"/>
            </a:pPr>
            <a:r>
              <a:rPr lang="en" sz="1230">
                <a:latin typeface="Calibri"/>
                <a:ea typeface="Calibri"/>
                <a:cs typeface="Calibri"/>
                <a:sym typeface="Calibri"/>
              </a:rPr>
              <a:t>Hidden layer: 1~4</a:t>
            </a:r>
            <a:endParaRPr sz="1230">
              <a:latin typeface="Calibri"/>
              <a:ea typeface="Calibri"/>
              <a:cs typeface="Calibri"/>
              <a:sym typeface="Calibri"/>
            </a:endParaRPr>
          </a:p>
          <a:p>
            <a:pPr indent="-306705" lvl="0" marL="457200" rtl="0" algn="l">
              <a:spcBef>
                <a:spcPts val="0"/>
              </a:spcBef>
              <a:spcAft>
                <a:spcPts val="0"/>
              </a:spcAft>
              <a:buSzPts val="1230"/>
              <a:buFont typeface="Calibri"/>
              <a:buChar char="●"/>
            </a:pPr>
            <a:r>
              <a:rPr lang="en" sz="1230">
                <a:latin typeface="Calibri"/>
                <a:ea typeface="Calibri"/>
                <a:cs typeface="Calibri"/>
                <a:sym typeface="Calibri"/>
              </a:rPr>
              <a:t>Neurons: 1~30</a:t>
            </a:r>
            <a:endParaRPr sz="1230">
              <a:latin typeface="Calibri"/>
              <a:ea typeface="Calibri"/>
              <a:cs typeface="Calibri"/>
              <a:sym typeface="Calibri"/>
            </a:endParaRPr>
          </a:p>
          <a:p>
            <a:pPr indent="-306705" lvl="0" marL="457200" rtl="0" algn="l">
              <a:spcBef>
                <a:spcPts val="0"/>
              </a:spcBef>
              <a:spcAft>
                <a:spcPts val="0"/>
              </a:spcAft>
              <a:buSzPts val="1230"/>
              <a:buFont typeface="Calibri"/>
              <a:buChar char="●"/>
            </a:pPr>
            <a:r>
              <a:rPr lang="en" sz="1230">
                <a:latin typeface="Calibri"/>
                <a:ea typeface="Calibri"/>
                <a:cs typeface="Calibri"/>
                <a:sym typeface="Calibri"/>
              </a:rPr>
              <a:t>Activation function: logistic, tanh</a:t>
            </a:r>
            <a:endParaRPr sz="1230">
              <a:latin typeface="Calibri"/>
              <a:ea typeface="Calibri"/>
              <a:cs typeface="Calibri"/>
              <a:sym typeface="Calibri"/>
            </a:endParaRPr>
          </a:p>
          <a:p>
            <a:pPr indent="-306705" lvl="0" marL="457200" rtl="0" algn="l">
              <a:spcBef>
                <a:spcPts val="0"/>
              </a:spcBef>
              <a:spcAft>
                <a:spcPts val="0"/>
              </a:spcAft>
              <a:buSzPts val="1230"/>
              <a:buFont typeface="Calibri"/>
              <a:buChar char="●"/>
            </a:pPr>
            <a:r>
              <a:rPr lang="en" sz="1230">
                <a:latin typeface="Calibri"/>
                <a:ea typeface="Calibri"/>
                <a:cs typeface="Calibri"/>
                <a:sym typeface="Calibri"/>
              </a:rPr>
              <a:t>Data: Incorporating stock prices from five major companies</a:t>
            </a:r>
            <a:endParaRPr sz="123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Toolkit by Slidesgo">
  <a:themeElements>
    <a:clrScheme name="Simple Light">
      <a:dk1>
        <a:srgbClr val="212121"/>
      </a:dk1>
      <a:lt1>
        <a:srgbClr val="305C54"/>
      </a:lt1>
      <a:dk2>
        <a:srgbClr val="93E6D3"/>
      </a:dk2>
      <a:lt2>
        <a:srgbClr val="F3F3F3"/>
      </a:lt2>
      <a:accent1>
        <a:srgbClr val="44D4B4"/>
      </a:accent1>
      <a:accent2>
        <a:srgbClr val="4C9484"/>
      </a:accent2>
      <a:accent3>
        <a:srgbClr val="B8B9C0"/>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